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Lst>
  <p:sldSz cy="5143500" cx="9144000"/>
  <p:notesSz cx="6858000" cy="9144000"/>
  <p:embeddedFontLst>
    <p:embeddedFont>
      <p:font typeface="Anton"/>
      <p:regular r:id="rId64"/>
    </p:embeddedFont>
    <p:embeddedFont>
      <p:font typeface="Lato"/>
      <p:regular r:id="rId65"/>
      <p:bold r:id="rId66"/>
      <p:italic r:id="rId67"/>
      <p:boldItalic r:id="rId68"/>
    </p:embeddedFont>
    <p:embeddedFont>
      <p:font typeface="Lato Light"/>
      <p:regular r:id="rId69"/>
      <p:bold r:id="rId70"/>
      <p:italic r:id="rId71"/>
      <p:boldItalic r:id="rId72"/>
    </p:embeddedFont>
    <p:embeddedFont>
      <p:font typeface="Didact Gothic"/>
      <p:regular r:id="rId73"/>
    </p:embeddedFont>
    <p:embeddedFont>
      <p:font typeface="Helvetica Neue"/>
      <p:regular r:id="rId74"/>
      <p:bold r:id="rId75"/>
      <p:italic r:id="rId76"/>
      <p:boldItalic r:id="rId77"/>
    </p:embeddedFont>
    <p:embeddedFont>
      <p:font typeface="Helvetica Neue Light"/>
      <p:regular r:id="rId78"/>
      <p:bold r:id="rId79"/>
      <p:italic r:id="rId80"/>
      <p:boldItalic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0843C33-7B17-4FA0-9918-E5E829283913}">
  <a:tblStyle styleId="{60843C33-7B17-4FA0-9918-E5E829283913}"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HelveticaNeueLight-italic.fntdata"/><Relationship Id="rId81" Type="http://schemas.openxmlformats.org/officeDocument/2006/relationships/font" Target="fonts/HelveticaNeueLight-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DidactGothic-regular.fntdata"/><Relationship Id="rId72" Type="http://schemas.openxmlformats.org/officeDocument/2006/relationships/font" Target="fonts/LatoLight-boldItalic.fntdata"/><Relationship Id="rId31" Type="http://schemas.openxmlformats.org/officeDocument/2006/relationships/slide" Target="slides/slide25.xml"/><Relationship Id="rId75" Type="http://schemas.openxmlformats.org/officeDocument/2006/relationships/font" Target="fonts/HelveticaNeue-bold.fntdata"/><Relationship Id="rId30" Type="http://schemas.openxmlformats.org/officeDocument/2006/relationships/slide" Target="slides/slide24.xml"/><Relationship Id="rId74" Type="http://schemas.openxmlformats.org/officeDocument/2006/relationships/font" Target="fonts/HelveticaNeue-regular.fntdata"/><Relationship Id="rId33" Type="http://schemas.openxmlformats.org/officeDocument/2006/relationships/slide" Target="slides/slide27.xml"/><Relationship Id="rId77" Type="http://schemas.openxmlformats.org/officeDocument/2006/relationships/font" Target="fonts/HelveticaNeue-boldItalic.fntdata"/><Relationship Id="rId32" Type="http://schemas.openxmlformats.org/officeDocument/2006/relationships/slide" Target="slides/slide26.xml"/><Relationship Id="rId76" Type="http://schemas.openxmlformats.org/officeDocument/2006/relationships/font" Target="fonts/HelveticaNeue-italic.fntdata"/><Relationship Id="rId35" Type="http://schemas.openxmlformats.org/officeDocument/2006/relationships/slide" Target="slides/slide29.xml"/><Relationship Id="rId79" Type="http://schemas.openxmlformats.org/officeDocument/2006/relationships/font" Target="fonts/HelveticaNeueLight-bold.fntdata"/><Relationship Id="rId34" Type="http://schemas.openxmlformats.org/officeDocument/2006/relationships/slide" Target="slides/slide28.xml"/><Relationship Id="rId78" Type="http://schemas.openxmlformats.org/officeDocument/2006/relationships/font" Target="fonts/HelveticaNeueLight-regular.fntdata"/><Relationship Id="rId71" Type="http://schemas.openxmlformats.org/officeDocument/2006/relationships/font" Target="fonts/LatoLight-italic.fntdata"/><Relationship Id="rId70" Type="http://schemas.openxmlformats.org/officeDocument/2006/relationships/font" Target="fonts/LatoLight-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Anton-regular.fntdata"/><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Lato-bold.fntdata"/><Relationship Id="rId21" Type="http://schemas.openxmlformats.org/officeDocument/2006/relationships/slide" Target="slides/slide15.xml"/><Relationship Id="rId65" Type="http://schemas.openxmlformats.org/officeDocument/2006/relationships/font" Target="fonts/Lato-regular.fntdata"/><Relationship Id="rId24" Type="http://schemas.openxmlformats.org/officeDocument/2006/relationships/slide" Target="slides/slide18.xml"/><Relationship Id="rId68" Type="http://schemas.openxmlformats.org/officeDocument/2006/relationships/font" Target="fonts/Lato-boldItalic.fntdata"/><Relationship Id="rId23" Type="http://schemas.openxmlformats.org/officeDocument/2006/relationships/slide" Target="slides/slide17.xml"/><Relationship Id="rId67" Type="http://schemas.openxmlformats.org/officeDocument/2006/relationships/font" Target="fonts/Lato-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LatoLight-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114b8dc70d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 name="Google Shape;54;g114b8dc70d9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1633b0d18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g11633b0d18f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1633b0d18f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1633b0d18f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1633b0d18f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1633b0d18f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1633b0d18f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1633b0d18f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1633b0d18f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1633b0d18f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1633b0d18f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1633b0d18f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1633b0d18f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1633b0d18f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1633b0d18f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1633b0d18f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1633b0d18f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1633b0d18f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Usar para los subtemas de un módulo.</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1633b0d18f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1633b0d18f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1161410958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1161410958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Colocar todas las clases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1633b0d18f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1633b0d18f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1633b0d18f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1633b0d18f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1633b0d18f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1633b0d18f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1633b0d18f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1633b0d18f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1633b0d18f_0_1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1633b0d18f_0_1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Obligatoria siempre. A la hora del Break, entre 5 y 10 minutos. Considerar ubicar este espacio en un momento adecuado de la clase. Al volver, mostrar los resultados de la pregunta del anterior slide y generar un breve intercambio.</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1633b0d18f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g11633b0d18f_0_4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1633b0d18f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1633b0d18f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1633b0d18f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1633b0d18f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1633b0d18f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1633b0d18f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1633b0d18f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1633b0d18f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Usar para los subtemas de un módulo.</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1633b0d1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g11633b0d18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1633b0d18f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1633b0d18f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1633b0d18f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1633b0d18f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1633b0d18f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1633b0d18f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1633b0d18f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1633b0d18f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1633b0d18f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1633b0d18f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1633b0d18f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1633b0d18f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1633b0d18f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1633b0d18f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1633b0d18f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1633b0d18f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1633b0d18f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1633b0d18f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1633b0d18f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1633b0d18f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1633b0d18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g11633b0d18f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1633b0d18f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1633b0d18f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1633b0d18f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1633b0d18f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1633b0d18f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1633b0d18f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1633b0d18f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1633b0d18f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1633b0d18f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1633b0d18f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1633b0d18f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g11633b0d18f_0_5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1633b0d18f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1633b0d18f_0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1633b0d18f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1633b0d18f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1633b0d18f_0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1633b0d18f_0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14b8dc70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14b8dc70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1633b0d18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g11633b0d18f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1633b0d18f_0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1633b0d18f_0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1633b0d18f_0_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g11633b0d18f_0_9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1633b0d18f_0_1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g11633b0d18f_0_10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1633b0d18f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1633b0d18f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1633b0d18f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1633b0d18f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1633b0d18f_0_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11633b0d18f_0_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1633b0d18f_0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1633b0d18f_0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1633b0d18f_0_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1633b0d18f_0_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1633b0d18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1633b0d18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1633b0d18f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1633b0d18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1633b0d18f_0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g11633b0d18f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1633b0d18f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1633b0d18f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Usar para los subtemas de un módulo.</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50" name="Shape 50"/>
        <p:cNvGrpSpPr/>
        <p:nvPr/>
      </p:nvGrpSpPr>
      <p:grpSpPr>
        <a:xfrm>
          <a:off x="0" y="0"/>
          <a:ext cx="0" cy="0"/>
          <a:chOff x="0" y="0"/>
          <a:chExt cx="0" cy="0"/>
        </a:xfrm>
      </p:grpSpPr>
      <p:pic>
        <p:nvPicPr>
          <p:cNvPr id="51" name="Google Shape;51;p13"/>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hyperlink" Target="https://nodejs.org/en/" TargetMode="External"/><Relationship Id="rId4" Type="http://schemas.openxmlformats.org/officeDocument/2006/relationships/image" Target="../media/image17.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4.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9.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2.gif"/><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1.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45.gif"/><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5.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hyperlink" Target="https://es.wikipedia.org/wiki/HTML" TargetMode="External"/><Relationship Id="rId4" Type="http://schemas.openxmlformats.org/officeDocument/2006/relationships/hyperlink" Target="https://es.wikipedia.org/wiki/JavaScript" TargetMode="External"/><Relationship Id="rId5" Type="http://schemas.openxmlformats.org/officeDocument/2006/relationships/hyperlink" Target="https://es.wikipedia.org/wiki/Hojas_de_estilo_en_cascad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27.gif"/><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20.png"/><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20.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20.png"/><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20.png"/><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20.png"/><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20.png"/><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20.png"/><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2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2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20.png"/><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3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5.png"/><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5.png"/><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41.png"/><Relationship Id="rId4" Type="http://schemas.openxmlformats.org/officeDocument/2006/relationships/image" Target="../media/image3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4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43.png"/><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42.png"/><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jp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hyperlink" Target="https://docs.google.com/document/u/2/d/12DSyd6VyLkWspl1Obcn5Y6aIf_phLaTp5ef6tUYZtO0/edit" TargetMode="External"/><Relationship Id="rId6" Type="http://schemas.openxmlformats.org/officeDocument/2006/relationships/hyperlink" Target="https://drive.google.com/drive/folders/1jIH9-1B7r39bzu1td2P1Nc1a-eDInnzD?usp=sharing" TargetMode="External"/><Relationship Id="rId7" Type="http://schemas.openxmlformats.org/officeDocument/2006/relationships/hyperlink" Target="https://docs.google.com/document/d/1aJ5X0ZnK_auCcBxw2rP-QxiyzDMJosejr6Otx3jThzM/edit?usp=sharin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34.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 name="Shape 55"/>
        <p:cNvGrpSpPr/>
        <p:nvPr/>
      </p:nvGrpSpPr>
      <p:grpSpPr>
        <a:xfrm>
          <a:off x="0" y="0"/>
          <a:ext cx="0" cy="0"/>
          <a:chOff x="0" y="0"/>
          <a:chExt cx="0" cy="0"/>
        </a:xfrm>
      </p:grpSpPr>
      <p:sp>
        <p:nvSpPr>
          <p:cNvPr id="56" name="Google Shape;56;p14"/>
          <p:cNvSpPr txBox="1"/>
          <p:nvPr/>
        </p:nvSpPr>
        <p:spPr>
          <a:xfrm>
            <a:off x="2022750" y="2009050"/>
            <a:ext cx="54894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900">
                <a:solidFill>
                  <a:srgbClr val="121212"/>
                </a:solidFill>
                <a:latin typeface="Anton"/>
                <a:ea typeface="Anton"/>
                <a:cs typeface="Anton"/>
                <a:sym typeface="Anton"/>
              </a:rPr>
              <a:t>FRAMEWORKS &amp; NODE JS</a:t>
            </a:r>
            <a:endParaRPr i="1" sz="3900">
              <a:solidFill>
                <a:srgbClr val="121212"/>
              </a:solidFill>
              <a:latin typeface="Anton"/>
              <a:ea typeface="Anton"/>
              <a:cs typeface="Anton"/>
              <a:sym typeface="Anton"/>
            </a:endParaRPr>
          </a:p>
        </p:txBody>
      </p:sp>
      <p:sp>
        <p:nvSpPr>
          <p:cNvPr id="57" name="Google Shape;57;p14"/>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
        <p:nvSpPr>
          <p:cNvPr id="58" name="Google Shape;58;p14"/>
          <p:cNvSpPr txBox="1"/>
          <p:nvPr/>
        </p:nvSpPr>
        <p:spPr>
          <a:xfrm>
            <a:off x="1631850" y="1643300"/>
            <a:ext cx="58803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s" sz="2000" u="none" cap="none" strike="noStrike">
                <a:solidFill>
                  <a:srgbClr val="121212"/>
                </a:solidFill>
                <a:latin typeface="Helvetica Neue"/>
                <a:ea typeface="Helvetica Neue"/>
                <a:cs typeface="Helvetica Neue"/>
                <a:sym typeface="Helvetica Neue"/>
              </a:rPr>
              <a:t>     </a:t>
            </a:r>
            <a:r>
              <a:rPr b="1" i="0" lang="es" sz="2000" u="none" cap="none" strike="noStrike">
                <a:solidFill>
                  <a:srgbClr val="121212"/>
                </a:solidFill>
                <a:latin typeface="Helvetica Neue"/>
                <a:ea typeface="Helvetica Neue"/>
                <a:cs typeface="Helvetica Neue"/>
                <a:sym typeface="Helvetica Neue"/>
              </a:rPr>
              <a:t>Clase </a:t>
            </a:r>
            <a:r>
              <a:rPr b="1" lang="es" sz="2000">
                <a:solidFill>
                  <a:srgbClr val="121212"/>
                </a:solidFill>
                <a:latin typeface="Helvetica Neue"/>
                <a:ea typeface="Helvetica Neue"/>
                <a:cs typeface="Helvetica Neue"/>
                <a:sym typeface="Helvetica Neue"/>
              </a:rPr>
              <a:t>16</a:t>
            </a:r>
            <a:r>
              <a:rPr b="1" lang="es" sz="2000">
                <a:solidFill>
                  <a:srgbClr val="121212"/>
                </a:solidFill>
                <a:latin typeface="Helvetica Neue"/>
                <a:ea typeface="Helvetica Neue"/>
                <a:cs typeface="Helvetica Neue"/>
                <a:sym typeface="Helvetica Neue"/>
              </a:rPr>
              <a:t>.</a:t>
            </a:r>
            <a:r>
              <a:rPr b="1" i="0" lang="es" sz="2000" u="none" cap="none" strike="noStrike">
                <a:solidFill>
                  <a:srgbClr val="121212"/>
                </a:solidFill>
                <a:latin typeface="Helvetica Neue"/>
                <a:ea typeface="Helvetica Neue"/>
                <a:cs typeface="Helvetica Neue"/>
                <a:sym typeface="Helvetica Neue"/>
              </a:rPr>
              <a:t> </a:t>
            </a:r>
            <a:r>
              <a:rPr i="0" lang="es" sz="2000" u="none" cap="none" strike="noStrike">
                <a:solidFill>
                  <a:srgbClr val="121212"/>
                </a:solidFill>
                <a:latin typeface="Helvetica Neue"/>
                <a:ea typeface="Helvetica Neue"/>
                <a:cs typeface="Helvetica Neue"/>
                <a:sym typeface="Helvetica Neue"/>
              </a:rPr>
              <a:t>JAVASCRIPT</a:t>
            </a:r>
            <a:endParaRPr b="0" i="0" sz="1400" u="none" cap="none" strike="noStrike">
              <a:solidFill>
                <a:srgbClr val="121212"/>
              </a:solidFill>
              <a:latin typeface="Helvetica Neue Light"/>
              <a:ea typeface="Helvetica Neue Light"/>
              <a:cs typeface="Helvetica Neue Light"/>
              <a:sym typeface="Helvetica Neue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3" name="Shape 153"/>
        <p:cNvGrpSpPr/>
        <p:nvPr/>
      </p:nvGrpSpPr>
      <p:grpSpPr>
        <a:xfrm>
          <a:off x="0" y="0"/>
          <a:ext cx="0" cy="0"/>
          <a:chOff x="0" y="0"/>
          <a:chExt cx="0" cy="0"/>
        </a:xfrm>
      </p:grpSpPr>
      <p:sp>
        <p:nvSpPr>
          <p:cNvPr id="154" name="Google Shape;154;p23"/>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NODE JS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58" name="Shape 158"/>
        <p:cNvGrpSpPr/>
        <p:nvPr/>
      </p:nvGrpSpPr>
      <p:grpSpPr>
        <a:xfrm>
          <a:off x="0" y="0"/>
          <a:ext cx="0" cy="0"/>
          <a:chOff x="0" y="0"/>
          <a:chExt cx="0" cy="0"/>
        </a:xfrm>
      </p:grpSpPr>
      <p:sp>
        <p:nvSpPr>
          <p:cNvPr id="159" name="Google Shape;159;p24"/>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60" name="Google Shape;160;p24"/>
          <p:cNvSpPr txBox="1"/>
          <p:nvPr/>
        </p:nvSpPr>
        <p:spPr>
          <a:xfrm>
            <a:off x="2000950" y="1121525"/>
            <a:ext cx="53043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4000">
                <a:latin typeface="Anton"/>
                <a:ea typeface="Anton"/>
                <a:cs typeface="Anton"/>
                <a:sym typeface="Anton"/>
              </a:rPr>
              <a:t>¿QUÉ ES NODE JS?</a:t>
            </a:r>
            <a:endParaRPr i="1" sz="4000">
              <a:latin typeface="Anton"/>
              <a:ea typeface="Anton"/>
              <a:cs typeface="Anton"/>
              <a:sym typeface="Anton"/>
            </a:endParaRPr>
          </a:p>
        </p:txBody>
      </p:sp>
      <p:sp>
        <p:nvSpPr>
          <p:cNvPr id="161" name="Google Shape;161;p24"/>
          <p:cNvSpPr txBox="1"/>
          <p:nvPr/>
        </p:nvSpPr>
        <p:spPr>
          <a:xfrm>
            <a:off x="622300" y="2209325"/>
            <a:ext cx="8061600" cy="1381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Es un entorno adicional de ejecución para Javascript. Es un programa que permite ejecutar código JavaScript </a:t>
            </a:r>
            <a:r>
              <a:rPr b="1" lang="es" sz="1800">
                <a:latin typeface="Helvetica Neue"/>
                <a:ea typeface="Helvetica Neue"/>
                <a:cs typeface="Helvetica Neue"/>
                <a:sym typeface="Helvetica Neue"/>
              </a:rPr>
              <a:t>por fuera del navegador</a:t>
            </a:r>
            <a:r>
              <a:rPr lang="es" sz="1800">
                <a:latin typeface="Helvetica Neue Light"/>
                <a:ea typeface="Helvetica Neue Light"/>
                <a:cs typeface="Helvetica Neue Light"/>
                <a:sym typeface="Helvetica Neue Light"/>
              </a:rPr>
              <a:t>. Con él podemos construir desde aplicaciones de línea de comandos (consola) hasta servidores HTTP para potenciar aplicaciones web.</a:t>
            </a:r>
            <a:endParaRPr sz="1800">
              <a:solidFill>
                <a:schemeClr val="dk1"/>
              </a:solidFill>
              <a:latin typeface="Didact Gothic"/>
              <a:ea typeface="Didact Gothic"/>
              <a:cs typeface="Didact Gothic"/>
              <a:sym typeface="Didact Gothic"/>
            </a:endParaRPr>
          </a:p>
          <a:p>
            <a:pPr indent="0" lvl="0" marL="0" rtl="0" algn="ctr">
              <a:lnSpc>
                <a:spcPct val="115000"/>
              </a:lnSpc>
              <a:spcBef>
                <a:spcPts val="0"/>
              </a:spcBef>
              <a:spcAft>
                <a:spcPts val="0"/>
              </a:spcAft>
              <a:buNone/>
            </a:pPr>
            <a:r>
              <a:t/>
            </a:r>
            <a:endParaRPr sz="1200">
              <a:solidFill>
                <a:schemeClr val="dk1"/>
              </a:solidFill>
              <a:latin typeface="Didact Gothic"/>
              <a:ea typeface="Didact Gothic"/>
              <a:cs typeface="Didact Gothic"/>
              <a:sym typeface="Didact Gothic"/>
            </a:endParaRPr>
          </a:p>
        </p:txBody>
      </p:sp>
      <p:pic>
        <p:nvPicPr>
          <p:cNvPr id="162" name="Google Shape;162;p24"/>
          <p:cNvPicPr preferRelativeResize="0"/>
          <p:nvPr/>
        </p:nvPicPr>
        <p:blipFill rotWithShape="1">
          <a:blip r:embed="rId3">
            <a:alphaModFix/>
          </a:blip>
          <a:srcRect b="0" l="0" r="0" t="0"/>
          <a:stretch/>
        </p:blipFill>
        <p:spPr>
          <a:xfrm>
            <a:off x="7509837" y="0"/>
            <a:ext cx="1634174" cy="639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5"/>
          <p:cNvSpPr txBox="1"/>
          <p:nvPr/>
        </p:nvSpPr>
        <p:spPr>
          <a:xfrm>
            <a:off x="4328600" y="1074225"/>
            <a:ext cx="4499400" cy="3607200"/>
          </a:xfrm>
          <a:prstGeom prst="rect">
            <a:avLst/>
          </a:prstGeom>
          <a:noFill/>
          <a:ln>
            <a:noFill/>
          </a:ln>
        </p:spPr>
        <p:txBody>
          <a:bodyPr anchorCtr="0" anchor="ctr" bIns="91425" lIns="91425" spcFirstLastPara="1" rIns="91425" wrap="square" tIns="91425">
            <a:noAutofit/>
          </a:bodyPr>
          <a:lstStyle/>
          <a:p>
            <a:pPr indent="-336550" lvl="0" marL="457200" rtl="0" algn="l">
              <a:lnSpc>
                <a:spcPct val="115000"/>
              </a:lnSpc>
              <a:spcBef>
                <a:spcPts val="0"/>
              </a:spcBef>
              <a:spcAft>
                <a:spcPts val="0"/>
              </a:spcAft>
              <a:buSzPts val="1700"/>
              <a:buFont typeface="Helvetica Neue Light"/>
              <a:buAutoNum type="arabicPeriod"/>
            </a:pPr>
            <a:r>
              <a:rPr lang="es" sz="1700">
                <a:latin typeface="Helvetica Neue Light"/>
                <a:ea typeface="Helvetica Neue Light"/>
                <a:cs typeface="Helvetica Neue Light"/>
                <a:sym typeface="Helvetica Neue Light"/>
              </a:rPr>
              <a:t>Ingresa a la página de </a:t>
            </a:r>
            <a:r>
              <a:rPr lang="es" sz="1700" u="sng">
                <a:solidFill>
                  <a:schemeClr val="accent1"/>
                </a:solidFill>
                <a:latin typeface="Helvetica Neue Light"/>
                <a:ea typeface="Helvetica Neue Light"/>
                <a:cs typeface="Helvetica Neue Light"/>
                <a:sym typeface="Helvetica Neue Light"/>
                <a:hlinkClick r:id="rId3">
                  <a:extLst>
                    <a:ext uri="{A12FA001-AC4F-418D-AE19-62706E023703}">
                      <ahyp:hlinkClr val="tx"/>
                    </a:ext>
                  </a:extLst>
                </a:hlinkClick>
              </a:rPr>
              <a:t>Node</a:t>
            </a:r>
            <a:r>
              <a:rPr lang="es" sz="1700">
                <a:latin typeface="Helvetica Neue Light"/>
                <a:ea typeface="Helvetica Neue Light"/>
                <a:cs typeface="Helvetica Neue Light"/>
                <a:sym typeface="Helvetica Neue Light"/>
              </a:rPr>
              <a:t> y descarga el instalador de la versión LTS.</a:t>
            </a:r>
            <a:endParaRPr sz="1700">
              <a:latin typeface="Helvetica Neue Light"/>
              <a:ea typeface="Helvetica Neue Light"/>
              <a:cs typeface="Helvetica Neue Light"/>
              <a:sym typeface="Helvetica Neue Light"/>
            </a:endParaRPr>
          </a:p>
          <a:p>
            <a:pPr indent="-336550" lvl="0" marL="457200" rtl="0" algn="l">
              <a:lnSpc>
                <a:spcPct val="115000"/>
              </a:lnSpc>
              <a:spcBef>
                <a:spcPts val="0"/>
              </a:spcBef>
              <a:spcAft>
                <a:spcPts val="0"/>
              </a:spcAft>
              <a:buSzPts val="1700"/>
              <a:buFont typeface="Helvetica Neue Light"/>
              <a:buAutoNum type="arabicPeriod"/>
            </a:pPr>
            <a:r>
              <a:rPr lang="es" sz="1700">
                <a:latin typeface="Helvetica Neue Light"/>
                <a:ea typeface="Helvetica Neue Light"/>
                <a:cs typeface="Helvetica Neue Light"/>
                <a:sym typeface="Helvetica Neue Light"/>
              </a:rPr>
              <a:t>Sigue los típicos pasos de instalación.</a:t>
            </a:r>
            <a:endParaRPr sz="1700">
              <a:latin typeface="Helvetica Neue Light"/>
              <a:ea typeface="Helvetica Neue Light"/>
              <a:cs typeface="Helvetica Neue Light"/>
              <a:sym typeface="Helvetica Neue Light"/>
            </a:endParaRPr>
          </a:p>
          <a:p>
            <a:pPr indent="-336550" lvl="0" marL="457200" rtl="0" algn="l">
              <a:lnSpc>
                <a:spcPct val="115000"/>
              </a:lnSpc>
              <a:spcBef>
                <a:spcPts val="0"/>
              </a:spcBef>
              <a:spcAft>
                <a:spcPts val="0"/>
              </a:spcAft>
              <a:buSzPts val="1700"/>
              <a:buFont typeface="Helvetica Neue Light"/>
              <a:buAutoNum type="arabicPeriod"/>
            </a:pPr>
            <a:r>
              <a:rPr lang="es" sz="1700">
                <a:latin typeface="Helvetica Neue Light"/>
                <a:ea typeface="Helvetica Neue Light"/>
                <a:cs typeface="Helvetica Neue Light"/>
                <a:sym typeface="Helvetica Neue Light"/>
              </a:rPr>
              <a:t>Una vez finalizado puedes </a:t>
            </a:r>
            <a:r>
              <a:rPr b="1" lang="es" sz="1700">
                <a:latin typeface="Helvetica Neue"/>
                <a:ea typeface="Helvetica Neue"/>
                <a:cs typeface="Helvetica Neue"/>
                <a:sym typeface="Helvetica Neue"/>
              </a:rPr>
              <a:t>verificar si la instalación fue exitosa</a:t>
            </a:r>
            <a:r>
              <a:rPr lang="es" sz="1700">
                <a:latin typeface="Helvetica Neue Light"/>
                <a:ea typeface="Helvetica Neue Light"/>
                <a:cs typeface="Helvetica Neue Light"/>
                <a:sym typeface="Helvetica Neue Light"/>
              </a:rPr>
              <a:t> ingresando a la terminal de comandos (PowerShell, GitBash, o la que desees), e ingresar el </a:t>
            </a:r>
            <a:r>
              <a:rPr lang="es" sz="1700">
                <a:highlight>
                  <a:srgbClr val="3CEFAB"/>
                </a:highlight>
                <a:latin typeface="Helvetica Neue Light"/>
                <a:ea typeface="Helvetica Neue Light"/>
                <a:cs typeface="Helvetica Neue Light"/>
                <a:sym typeface="Helvetica Neue Light"/>
              </a:rPr>
              <a:t>comando node -v.</a:t>
            </a:r>
            <a:endParaRPr sz="1700">
              <a:highlight>
                <a:srgbClr val="3CEFAB"/>
              </a:highlight>
              <a:latin typeface="Helvetica Neue Light"/>
              <a:ea typeface="Helvetica Neue Light"/>
              <a:cs typeface="Helvetica Neue Light"/>
              <a:sym typeface="Helvetica Neue Light"/>
            </a:endParaRPr>
          </a:p>
          <a:p>
            <a:pPr indent="-336550" lvl="0" marL="457200" rtl="0" algn="l">
              <a:lnSpc>
                <a:spcPct val="115000"/>
              </a:lnSpc>
              <a:spcBef>
                <a:spcPts val="0"/>
              </a:spcBef>
              <a:spcAft>
                <a:spcPts val="0"/>
              </a:spcAft>
              <a:buSzPts val="1700"/>
              <a:buFont typeface="Helvetica Neue Light"/>
              <a:buAutoNum type="arabicPeriod"/>
            </a:pPr>
            <a:r>
              <a:rPr lang="es" sz="1700">
                <a:latin typeface="Helvetica Neue Light"/>
                <a:ea typeface="Helvetica Neue Light"/>
                <a:cs typeface="Helvetica Neue Light"/>
                <a:sym typeface="Helvetica Neue Light"/>
              </a:rPr>
              <a:t>Debería </a:t>
            </a:r>
            <a:r>
              <a:rPr b="1" lang="es" sz="1700">
                <a:latin typeface="Helvetica Neue"/>
                <a:ea typeface="Helvetica Neue"/>
                <a:cs typeface="Helvetica Neue"/>
                <a:sym typeface="Helvetica Neue"/>
              </a:rPr>
              <a:t>retornar la versión de Node instalada</a:t>
            </a:r>
            <a:r>
              <a:rPr lang="es" sz="1700">
                <a:latin typeface="Helvetica Neue Light"/>
                <a:ea typeface="Helvetica Neue Light"/>
                <a:cs typeface="Helvetica Neue Light"/>
                <a:sym typeface="Helvetica Neue Light"/>
              </a:rPr>
              <a:t>. Hecho esto, ya estás listo para usar Node 🤩.</a:t>
            </a:r>
            <a:endParaRPr sz="1200">
              <a:solidFill>
                <a:schemeClr val="dk1"/>
              </a:solidFill>
              <a:latin typeface="Didact Gothic"/>
              <a:ea typeface="Didact Gothic"/>
              <a:cs typeface="Didact Gothic"/>
              <a:sym typeface="Didact Gothic"/>
            </a:endParaRPr>
          </a:p>
        </p:txBody>
      </p:sp>
      <p:sp>
        <p:nvSpPr>
          <p:cNvPr id="168" name="Google Shape;168;p25"/>
          <p:cNvSpPr txBox="1"/>
          <p:nvPr/>
        </p:nvSpPr>
        <p:spPr>
          <a:xfrm>
            <a:off x="4328600" y="206725"/>
            <a:ext cx="43869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4000">
                <a:latin typeface="Anton"/>
                <a:ea typeface="Anton"/>
                <a:cs typeface="Anton"/>
                <a:sym typeface="Anton"/>
              </a:rPr>
              <a:t>INSTALACIÓN</a:t>
            </a:r>
            <a:endParaRPr i="1" sz="4000">
              <a:latin typeface="Anton"/>
              <a:ea typeface="Anton"/>
              <a:cs typeface="Anton"/>
              <a:sym typeface="Anton"/>
            </a:endParaRPr>
          </a:p>
        </p:txBody>
      </p:sp>
      <p:pic>
        <p:nvPicPr>
          <p:cNvPr id="169" name="Google Shape;169;p25"/>
          <p:cNvPicPr preferRelativeResize="0"/>
          <p:nvPr/>
        </p:nvPicPr>
        <p:blipFill>
          <a:blip r:embed="rId4">
            <a:alphaModFix/>
          </a:blip>
          <a:stretch>
            <a:fillRect/>
          </a:stretch>
        </p:blipFill>
        <p:spPr>
          <a:xfrm>
            <a:off x="440701" y="1596138"/>
            <a:ext cx="3490924" cy="1951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6"/>
          <p:cNvSpPr/>
          <p:nvPr/>
        </p:nvSpPr>
        <p:spPr>
          <a:xfrm>
            <a:off x="-121600" y="255350"/>
            <a:ext cx="4693800" cy="340500"/>
          </a:xfrm>
          <a:prstGeom prst="roundRect">
            <a:avLst>
              <a:gd fmla="val 16667" name="adj"/>
            </a:avLst>
          </a:prstGeom>
          <a:solidFill>
            <a:srgbClr val="3CEFA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s">
                <a:latin typeface="Helvetica Neue Light"/>
                <a:ea typeface="Helvetica Neue Light"/>
                <a:cs typeface="Helvetica Neue Light"/>
                <a:sym typeface="Helvetica Neue Light"/>
              </a:rPr>
              <a:t>Comando Node</a:t>
            </a:r>
            <a:endParaRPr>
              <a:latin typeface="Helvetica Neue Light"/>
              <a:ea typeface="Helvetica Neue Light"/>
              <a:cs typeface="Helvetica Neue Light"/>
              <a:sym typeface="Helvetica Neue Light"/>
            </a:endParaRPr>
          </a:p>
        </p:txBody>
      </p:sp>
      <p:sp>
        <p:nvSpPr>
          <p:cNvPr id="175" name="Google Shape;175;p26"/>
          <p:cNvSpPr txBox="1"/>
          <p:nvPr/>
        </p:nvSpPr>
        <p:spPr>
          <a:xfrm>
            <a:off x="267450" y="916150"/>
            <a:ext cx="8609100" cy="628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700">
                <a:latin typeface="Helvetica Neue Light"/>
                <a:ea typeface="Helvetica Neue Light"/>
                <a:cs typeface="Helvetica Neue Light"/>
                <a:sym typeface="Helvetica Neue Light"/>
              </a:rPr>
              <a:t>El </a:t>
            </a:r>
            <a:r>
              <a:rPr b="1" lang="es" sz="1700">
                <a:latin typeface="Helvetica Neue"/>
                <a:ea typeface="Helvetica Neue"/>
                <a:cs typeface="Helvetica Neue"/>
                <a:sym typeface="Helvetica Neue"/>
              </a:rPr>
              <a:t>comando Node</a:t>
            </a:r>
            <a:r>
              <a:rPr lang="es" sz="1700">
                <a:latin typeface="Helvetica Neue Light"/>
                <a:ea typeface="Helvetica Neue Light"/>
                <a:cs typeface="Helvetica Neue Light"/>
                <a:sym typeface="Helvetica Neue Light"/>
              </a:rPr>
              <a:t> es provisto por NodeJS y sirve para ejecutar archivos Javascript. Supongamos que tenemos un archivo denominado </a:t>
            </a:r>
            <a:r>
              <a:rPr b="1" lang="es" sz="1700">
                <a:latin typeface="Helvetica Neue"/>
                <a:ea typeface="Helvetica Neue"/>
                <a:cs typeface="Helvetica Neue"/>
                <a:sym typeface="Helvetica Neue"/>
              </a:rPr>
              <a:t>coder.js</a:t>
            </a:r>
            <a:r>
              <a:rPr lang="es" sz="1700">
                <a:latin typeface="Helvetica Neue Light"/>
                <a:ea typeface="Helvetica Neue Light"/>
                <a:cs typeface="Helvetica Neue Light"/>
                <a:sym typeface="Helvetica Neue Light"/>
              </a:rPr>
              <a:t> con lo siguiente 👇</a:t>
            </a:r>
            <a:endParaRPr sz="1200">
              <a:solidFill>
                <a:schemeClr val="dk1"/>
              </a:solidFill>
              <a:latin typeface="Helvetica Neue Light"/>
              <a:ea typeface="Helvetica Neue Light"/>
              <a:cs typeface="Helvetica Neue Light"/>
              <a:sym typeface="Helvetica Neue Light"/>
            </a:endParaRPr>
          </a:p>
        </p:txBody>
      </p:sp>
      <p:sp>
        <p:nvSpPr>
          <p:cNvPr id="176" name="Google Shape;176;p26"/>
          <p:cNvSpPr/>
          <p:nvPr/>
        </p:nvSpPr>
        <p:spPr>
          <a:xfrm>
            <a:off x="717425" y="1690175"/>
            <a:ext cx="7757700" cy="842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6"/>
          <p:cNvSpPr txBox="1"/>
          <p:nvPr/>
        </p:nvSpPr>
        <p:spPr>
          <a:xfrm>
            <a:off x="717425" y="1633025"/>
            <a:ext cx="7421700" cy="956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350">
                <a:solidFill>
                  <a:srgbClr val="6A9955"/>
                </a:solidFill>
                <a:latin typeface="Courier New"/>
                <a:ea typeface="Courier New"/>
                <a:cs typeface="Courier New"/>
                <a:sym typeface="Courier New"/>
              </a:rPr>
              <a:t>// coder.js</a:t>
            </a:r>
            <a:endParaRPr sz="13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569CD6"/>
                </a:solidFill>
                <a:latin typeface="Courier New"/>
                <a:ea typeface="Courier New"/>
                <a:cs typeface="Courier New"/>
                <a:sym typeface="Courier New"/>
              </a:rPr>
              <a:t>let</a:t>
            </a:r>
            <a:r>
              <a:rPr lang="es" sz="1350">
                <a:solidFill>
                  <a:srgbClr val="D4D4D4"/>
                </a:solidFill>
                <a:latin typeface="Courier New"/>
                <a:ea typeface="Courier New"/>
                <a:cs typeface="Courier New"/>
                <a:sym typeface="Courier New"/>
              </a:rPr>
              <a:t> </a:t>
            </a:r>
            <a:r>
              <a:rPr lang="es" sz="1350">
                <a:solidFill>
                  <a:srgbClr val="9CDCFE"/>
                </a:solidFill>
                <a:latin typeface="Courier New"/>
                <a:ea typeface="Courier New"/>
                <a:cs typeface="Courier New"/>
                <a:sym typeface="Courier New"/>
              </a:rPr>
              <a:t>mensaje</a:t>
            </a:r>
            <a:r>
              <a:rPr lang="es" sz="1350">
                <a:solidFill>
                  <a:srgbClr val="D4D4D4"/>
                </a:solidFill>
                <a:latin typeface="Courier New"/>
                <a:ea typeface="Courier New"/>
                <a:cs typeface="Courier New"/>
                <a:sym typeface="Courier New"/>
              </a:rPr>
              <a:t> = </a:t>
            </a:r>
            <a:r>
              <a:rPr lang="es" sz="1350">
                <a:solidFill>
                  <a:srgbClr val="CE9178"/>
                </a:solidFill>
                <a:latin typeface="Courier New"/>
                <a:ea typeface="Courier New"/>
                <a:cs typeface="Courier New"/>
                <a:sym typeface="Courier New"/>
              </a:rPr>
              <a:t>"Hola Mundo Coder!"</a:t>
            </a:r>
            <a:endParaRPr sz="13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9CDCFE"/>
                </a:solidFill>
                <a:latin typeface="Courier New"/>
                <a:ea typeface="Courier New"/>
                <a:cs typeface="Courier New"/>
                <a:sym typeface="Courier New"/>
              </a:rPr>
              <a:t>console</a:t>
            </a:r>
            <a:r>
              <a:rPr lang="es" sz="1350">
                <a:solidFill>
                  <a:srgbClr val="D4D4D4"/>
                </a:solidFill>
                <a:latin typeface="Courier New"/>
                <a:ea typeface="Courier New"/>
                <a:cs typeface="Courier New"/>
                <a:sym typeface="Courier New"/>
              </a:rPr>
              <a:t>.</a:t>
            </a:r>
            <a:r>
              <a:rPr lang="es" sz="1350">
                <a:solidFill>
                  <a:srgbClr val="DCDCAA"/>
                </a:solidFill>
                <a:latin typeface="Courier New"/>
                <a:ea typeface="Courier New"/>
                <a:cs typeface="Courier New"/>
                <a:sym typeface="Courier New"/>
              </a:rPr>
              <a:t>log</a:t>
            </a:r>
            <a:r>
              <a:rPr lang="es" sz="1350">
                <a:solidFill>
                  <a:srgbClr val="D4D4D4"/>
                </a:solidFill>
                <a:latin typeface="Courier New"/>
                <a:ea typeface="Courier New"/>
                <a:cs typeface="Courier New"/>
                <a:sym typeface="Courier New"/>
              </a:rPr>
              <a:t>(</a:t>
            </a:r>
            <a:r>
              <a:rPr lang="es" sz="1350">
                <a:solidFill>
                  <a:srgbClr val="9CDCFE"/>
                </a:solidFill>
                <a:latin typeface="Courier New"/>
                <a:ea typeface="Courier New"/>
                <a:cs typeface="Courier New"/>
                <a:sym typeface="Courier New"/>
              </a:rPr>
              <a:t>mensaje</a:t>
            </a:r>
            <a:r>
              <a:rPr lang="es" sz="1350">
                <a:solidFill>
                  <a:srgbClr val="D4D4D4"/>
                </a:solidFill>
                <a:latin typeface="Courier New"/>
                <a:ea typeface="Courier New"/>
                <a:cs typeface="Courier New"/>
                <a:sym typeface="Courier New"/>
              </a:rPr>
              <a:t>)</a:t>
            </a:r>
            <a:endParaRPr sz="1600"/>
          </a:p>
        </p:txBody>
      </p:sp>
      <p:sp>
        <p:nvSpPr>
          <p:cNvPr id="178" name="Google Shape;178;p26"/>
          <p:cNvSpPr txBox="1"/>
          <p:nvPr/>
        </p:nvSpPr>
        <p:spPr>
          <a:xfrm>
            <a:off x="1594875" y="2848350"/>
            <a:ext cx="6053400" cy="628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700">
                <a:latin typeface="Helvetica Neue Light"/>
                <a:ea typeface="Helvetica Neue Light"/>
                <a:cs typeface="Helvetica Neue Light"/>
                <a:sym typeface="Helvetica Neue Light"/>
              </a:rPr>
              <a:t>Luego podemos ejecutar este archivo usando el </a:t>
            </a:r>
            <a:r>
              <a:rPr b="1" lang="es" sz="1700">
                <a:latin typeface="Helvetica Neue"/>
                <a:ea typeface="Helvetica Neue"/>
                <a:cs typeface="Helvetica Neue"/>
                <a:sym typeface="Helvetica Neue"/>
              </a:rPr>
              <a:t>comando node </a:t>
            </a:r>
            <a:r>
              <a:rPr lang="es" sz="1700">
                <a:latin typeface="Helvetica Neue Light"/>
                <a:ea typeface="Helvetica Neue Light"/>
                <a:cs typeface="Helvetica Neue Light"/>
                <a:sym typeface="Helvetica Neue Light"/>
              </a:rPr>
              <a:t>desde cualquier terminal de comandos 🙌</a:t>
            </a:r>
            <a:endParaRPr sz="1200">
              <a:solidFill>
                <a:schemeClr val="dk1"/>
              </a:solidFill>
              <a:latin typeface="Helvetica Neue Light"/>
              <a:ea typeface="Helvetica Neue Light"/>
              <a:cs typeface="Helvetica Neue Light"/>
              <a:sym typeface="Helvetica Neue Light"/>
            </a:endParaRPr>
          </a:p>
        </p:txBody>
      </p:sp>
      <p:pic>
        <p:nvPicPr>
          <p:cNvPr id="179" name="Google Shape;179;p26"/>
          <p:cNvPicPr preferRelativeResize="0"/>
          <p:nvPr/>
        </p:nvPicPr>
        <p:blipFill>
          <a:blip r:embed="rId3">
            <a:alphaModFix/>
          </a:blip>
          <a:stretch>
            <a:fillRect/>
          </a:stretch>
        </p:blipFill>
        <p:spPr>
          <a:xfrm>
            <a:off x="1594880" y="3622375"/>
            <a:ext cx="5954245" cy="628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7"/>
          <p:cNvSpPr/>
          <p:nvPr/>
        </p:nvSpPr>
        <p:spPr>
          <a:xfrm>
            <a:off x="401275" y="1933375"/>
            <a:ext cx="8365800" cy="741600"/>
          </a:xfrm>
          <a:prstGeom prst="rect">
            <a:avLst/>
          </a:prstGeom>
          <a:noFill/>
          <a:ln cap="flat" cmpd="sng" w="1905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7"/>
          <p:cNvSpPr/>
          <p:nvPr/>
        </p:nvSpPr>
        <p:spPr>
          <a:xfrm>
            <a:off x="-121600" y="255350"/>
            <a:ext cx="4693800" cy="340500"/>
          </a:xfrm>
          <a:prstGeom prst="roundRect">
            <a:avLst>
              <a:gd fmla="val 16667" name="adj"/>
            </a:avLst>
          </a:prstGeom>
          <a:solidFill>
            <a:srgbClr val="3CEFA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s">
                <a:latin typeface="Helvetica Neue Light"/>
                <a:ea typeface="Helvetica Neue Light"/>
                <a:cs typeface="Helvetica Neue Light"/>
                <a:sym typeface="Helvetica Neue Light"/>
              </a:rPr>
              <a:t>Comando Node</a:t>
            </a:r>
            <a:endParaRPr>
              <a:latin typeface="Helvetica Neue Light"/>
              <a:ea typeface="Helvetica Neue Light"/>
              <a:cs typeface="Helvetica Neue Light"/>
              <a:sym typeface="Helvetica Neue Light"/>
            </a:endParaRPr>
          </a:p>
        </p:txBody>
      </p:sp>
      <p:sp>
        <p:nvSpPr>
          <p:cNvPr id="186" name="Google Shape;186;p27"/>
          <p:cNvSpPr txBox="1"/>
          <p:nvPr/>
        </p:nvSpPr>
        <p:spPr>
          <a:xfrm>
            <a:off x="267450" y="916150"/>
            <a:ext cx="8609100" cy="2063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1700">
                <a:latin typeface="Helvetica Neue Light"/>
                <a:ea typeface="Helvetica Neue Light"/>
                <a:cs typeface="Helvetica Neue Light"/>
                <a:sym typeface="Helvetica Neue Light"/>
              </a:rPr>
              <a:t>El </a:t>
            </a:r>
            <a:r>
              <a:rPr b="1" lang="es" sz="1700">
                <a:latin typeface="Helvetica Neue"/>
                <a:ea typeface="Helvetica Neue"/>
                <a:cs typeface="Helvetica Neue"/>
                <a:sym typeface="Helvetica Neue"/>
              </a:rPr>
              <a:t>método console.log de Node </a:t>
            </a:r>
            <a:r>
              <a:rPr lang="es" sz="1700">
                <a:latin typeface="Helvetica Neue Light"/>
                <a:ea typeface="Helvetica Neue Light"/>
                <a:cs typeface="Helvetica Neue Light"/>
                <a:sym typeface="Helvetica Neue Light"/>
              </a:rPr>
              <a:t>es similar al que utilizamos en el navegador, con la diferencia que en Node el mensaje se mostrará por la terminal en la cual usamos el comando, en vez de la consola del navegador.</a:t>
            </a:r>
            <a:endParaRPr sz="1700">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Clr>
                <a:schemeClr val="dk1"/>
              </a:buClr>
              <a:buSzPts val="1100"/>
              <a:buFont typeface="Arial"/>
              <a:buNone/>
            </a:pPr>
            <a:r>
              <a:rPr lang="es" sz="1700">
                <a:latin typeface="Helvetica Neue Light"/>
                <a:ea typeface="Helvetica Neue Light"/>
                <a:cs typeface="Helvetica Neue Light"/>
                <a:sym typeface="Helvetica Neue Light"/>
              </a:rPr>
              <a:t>Si utilizamos node sin pasar un archivo, nos habilita un prompt para escribir código JS y ver resultados inmediatos:</a:t>
            </a:r>
            <a:endParaRPr sz="17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700">
              <a:latin typeface="Helvetica Neue Light"/>
              <a:ea typeface="Helvetica Neue Light"/>
              <a:cs typeface="Helvetica Neue Light"/>
              <a:sym typeface="Helvetica Neue Light"/>
            </a:endParaRPr>
          </a:p>
        </p:txBody>
      </p:sp>
      <p:pic>
        <p:nvPicPr>
          <p:cNvPr id="187" name="Google Shape;187;p27"/>
          <p:cNvPicPr preferRelativeResize="0"/>
          <p:nvPr/>
        </p:nvPicPr>
        <p:blipFill>
          <a:blip r:embed="rId3">
            <a:alphaModFix/>
          </a:blip>
          <a:stretch>
            <a:fillRect/>
          </a:stretch>
        </p:blipFill>
        <p:spPr>
          <a:xfrm>
            <a:off x="3039150" y="2876300"/>
            <a:ext cx="3065700" cy="1902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8"/>
          <p:cNvSpPr/>
          <p:nvPr/>
        </p:nvSpPr>
        <p:spPr>
          <a:xfrm>
            <a:off x="-121600" y="255350"/>
            <a:ext cx="4693800" cy="340500"/>
          </a:xfrm>
          <a:prstGeom prst="roundRect">
            <a:avLst>
              <a:gd fmla="val 16667" name="adj"/>
            </a:avLst>
          </a:prstGeom>
          <a:solidFill>
            <a:srgbClr val="3CEFA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s">
                <a:latin typeface="Helvetica Neue Light"/>
                <a:ea typeface="Helvetica Neue Light"/>
                <a:cs typeface="Helvetica Neue Light"/>
                <a:sym typeface="Helvetica Neue Light"/>
              </a:rPr>
              <a:t>Node != Browser</a:t>
            </a:r>
            <a:endParaRPr>
              <a:latin typeface="Helvetica Neue Light"/>
              <a:ea typeface="Helvetica Neue Light"/>
              <a:cs typeface="Helvetica Neue Light"/>
              <a:sym typeface="Helvetica Neue Light"/>
            </a:endParaRPr>
          </a:p>
        </p:txBody>
      </p:sp>
      <p:sp>
        <p:nvSpPr>
          <p:cNvPr id="193" name="Google Shape;193;p28"/>
          <p:cNvSpPr txBox="1"/>
          <p:nvPr/>
        </p:nvSpPr>
        <p:spPr>
          <a:xfrm>
            <a:off x="267450" y="916150"/>
            <a:ext cx="8609100" cy="895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700">
                <a:latin typeface="Helvetica Neue Light"/>
                <a:ea typeface="Helvetica Neue Light"/>
                <a:cs typeface="Helvetica Neue Light"/>
                <a:sym typeface="Helvetica Neue Light"/>
              </a:rPr>
              <a:t>Node </a:t>
            </a:r>
            <a:r>
              <a:rPr b="1" lang="es" sz="1700">
                <a:latin typeface="Helvetica Neue"/>
                <a:ea typeface="Helvetica Neue"/>
                <a:cs typeface="Helvetica Neue"/>
                <a:sym typeface="Helvetica Neue"/>
              </a:rPr>
              <a:t>es un entorno diferente al navegador</a:t>
            </a:r>
            <a:r>
              <a:rPr lang="es" sz="1700">
                <a:latin typeface="Helvetica Neue Light"/>
                <a:ea typeface="Helvetica Neue Light"/>
                <a:cs typeface="Helvetica Neue Light"/>
                <a:sym typeface="Helvetica Neue Light"/>
              </a:rPr>
              <a:t>, por lo que no posee los mismos recursos. Las variables globales como Object, Array, o JSON están disponibles; pero no podemos acceder a recursos provistos por el navegador como el alert(), prompt() o el DOM 🚧</a:t>
            </a:r>
            <a:endParaRPr sz="1700">
              <a:latin typeface="Helvetica Neue Light"/>
              <a:ea typeface="Helvetica Neue Light"/>
              <a:cs typeface="Helvetica Neue Light"/>
              <a:sym typeface="Helvetica Neue Light"/>
            </a:endParaRPr>
          </a:p>
        </p:txBody>
      </p:sp>
      <p:pic>
        <p:nvPicPr>
          <p:cNvPr id="194" name="Google Shape;194;p28"/>
          <p:cNvPicPr preferRelativeResize="0"/>
          <p:nvPr/>
        </p:nvPicPr>
        <p:blipFill rotWithShape="1">
          <a:blip r:embed="rId3">
            <a:alphaModFix/>
          </a:blip>
          <a:srcRect b="29293" l="0" r="0" t="0"/>
          <a:stretch/>
        </p:blipFill>
        <p:spPr>
          <a:xfrm>
            <a:off x="2470088" y="2071175"/>
            <a:ext cx="4203825" cy="2245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9"/>
          <p:cNvSpPr/>
          <p:nvPr/>
        </p:nvSpPr>
        <p:spPr>
          <a:xfrm>
            <a:off x="863388" y="1181650"/>
            <a:ext cx="7417200" cy="1467000"/>
          </a:xfrm>
          <a:prstGeom prst="rect">
            <a:avLst/>
          </a:prstGeom>
          <a:noFill/>
          <a:ln cap="flat" cmpd="sng" w="1905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9"/>
          <p:cNvSpPr/>
          <p:nvPr/>
        </p:nvSpPr>
        <p:spPr>
          <a:xfrm>
            <a:off x="-121600" y="255350"/>
            <a:ext cx="4693800" cy="340500"/>
          </a:xfrm>
          <a:prstGeom prst="roundRect">
            <a:avLst>
              <a:gd fmla="val 16667" name="adj"/>
            </a:avLst>
          </a:prstGeom>
          <a:solidFill>
            <a:srgbClr val="3CEFA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s">
                <a:latin typeface="Helvetica Neue Light"/>
                <a:ea typeface="Helvetica Neue Light"/>
                <a:cs typeface="Helvetica Neue Light"/>
                <a:sym typeface="Helvetica Neue Light"/>
              </a:rPr>
              <a:t>Node != Browser</a:t>
            </a:r>
            <a:endParaRPr>
              <a:latin typeface="Helvetica Neue Light"/>
              <a:ea typeface="Helvetica Neue Light"/>
              <a:cs typeface="Helvetica Neue Light"/>
              <a:sym typeface="Helvetica Neue Light"/>
            </a:endParaRPr>
          </a:p>
        </p:txBody>
      </p:sp>
      <p:sp>
        <p:nvSpPr>
          <p:cNvPr id="201" name="Google Shape;201;p29"/>
          <p:cNvSpPr txBox="1"/>
          <p:nvPr/>
        </p:nvSpPr>
        <p:spPr>
          <a:xfrm>
            <a:off x="936363" y="1181650"/>
            <a:ext cx="7295700" cy="1467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2000">
                <a:latin typeface="Helvetica Neue Light"/>
                <a:ea typeface="Helvetica Neue Light"/>
                <a:cs typeface="Helvetica Neue Light"/>
                <a:sym typeface="Helvetica Neue Light"/>
              </a:rPr>
              <a:t>Sin embargo, Node también ofrece otras grandes herramientas que el navegador no posee, como el</a:t>
            </a:r>
            <a:r>
              <a:rPr b="1" lang="es" sz="2000">
                <a:latin typeface="Helvetica Neue"/>
                <a:ea typeface="Helvetica Neue"/>
                <a:cs typeface="Helvetica Neue"/>
                <a:sym typeface="Helvetica Neue"/>
              </a:rPr>
              <a:t> File System </a:t>
            </a:r>
            <a:r>
              <a:rPr lang="es" sz="2000">
                <a:latin typeface="Helvetica Neue Light"/>
                <a:ea typeface="Helvetica Neue Light"/>
                <a:cs typeface="Helvetica Neue Light"/>
                <a:sym typeface="Helvetica Neue Light"/>
              </a:rPr>
              <a:t>(sistema de archivos) o el </a:t>
            </a:r>
            <a:r>
              <a:rPr b="1" lang="es" sz="2000">
                <a:latin typeface="Helvetica Neue"/>
                <a:ea typeface="Helvetica Neue"/>
                <a:cs typeface="Helvetica Neue"/>
                <a:sym typeface="Helvetica Neue"/>
              </a:rPr>
              <a:t>módulo HTTP</a:t>
            </a:r>
            <a:r>
              <a:rPr lang="es" sz="2000">
                <a:latin typeface="Helvetica Neue Light"/>
                <a:ea typeface="Helvetica Neue Light"/>
                <a:cs typeface="Helvetica Neue Light"/>
                <a:sym typeface="Helvetica Neue Light"/>
              </a:rPr>
              <a:t> para crear servidores web.</a:t>
            </a:r>
            <a:endParaRPr sz="2000">
              <a:latin typeface="Helvetica Neue Light"/>
              <a:ea typeface="Helvetica Neue Light"/>
              <a:cs typeface="Helvetica Neue Light"/>
              <a:sym typeface="Helvetica Neue Light"/>
            </a:endParaRPr>
          </a:p>
        </p:txBody>
      </p:sp>
      <p:pic>
        <p:nvPicPr>
          <p:cNvPr id="202" name="Google Shape;202;p29"/>
          <p:cNvPicPr preferRelativeResize="0"/>
          <p:nvPr/>
        </p:nvPicPr>
        <p:blipFill>
          <a:blip r:embed="rId3">
            <a:alphaModFix/>
          </a:blip>
          <a:stretch>
            <a:fillRect/>
          </a:stretch>
        </p:blipFill>
        <p:spPr>
          <a:xfrm>
            <a:off x="3529313" y="2867500"/>
            <a:ext cx="2085375" cy="1737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30"/>
          <p:cNvPicPr preferRelativeResize="0"/>
          <p:nvPr/>
        </p:nvPicPr>
        <p:blipFill rotWithShape="1">
          <a:blip r:embed="rId3">
            <a:alphaModFix/>
          </a:blip>
          <a:srcRect b="0" l="18910" r="38905" t="0"/>
          <a:stretch/>
        </p:blipFill>
        <p:spPr>
          <a:xfrm>
            <a:off x="5277250" y="0"/>
            <a:ext cx="3866750" cy="5143500"/>
          </a:xfrm>
          <a:prstGeom prst="rect">
            <a:avLst/>
          </a:prstGeom>
          <a:noFill/>
          <a:ln>
            <a:noFill/>
          </a:ln>
        </p:spPr>
      </p:pic>
      <p:sp>
        <p:nvSpPr>
          <p:cNvPr id="208" name="Google Shape;208;p30"/>
          <p:cNvSpPr/>
          <p:nvPr/>
        </p:nvSpPr>
        <p:spPr>
          <a:xfrm>
            <a:off x="-121600" y="255350"/>
            <a:ext cx="4693800" cy="340500"/>
          </a:xfrm>
          <a:prstGeom prst="roundRect">
            <a:avLst>
              <a:gd fmla="val 16667" name="adj"/>
            </a:avLst>
          </a:prstGeom>
          <a:solidFill>
            <a:srgbClr val="3CEFA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s">
                <a:latin typeface="Helvetica Neue Light"/>
                <a:ea typeface="Helvetica Neue Light"/>
                <a:cs typeface="Helvetica Neue Light"/>
                <a:sym typeface="Helvetica Neue Light"/>
              </a:rPr>
              <a:t>Backend con NodeJS</a:t>
            </a:r>
            <a:endParaRPr>
              <a:latin typeface="Helvetica Neue Light"/>
              <a:ea typeface="Helvetica Neue Light"/>
              <a:cs typeface="Helvetica Neue Light"/>
              <a:sym typeface="Helvetica Neue Light"/>
            </a:endParaRPr>
          </a:p>
        </p:txBody>
      </p:sp>
      <p:sp>
        <p:nvSpPr>
          <p:cNvPr id="209" name="Google Shape;209;p30"/>
          <p:cNvSpPr txBox="1"/>
          <p:nvPr/>
        </p:nvSpPr>
        <p:spPr>
          <a:xfrm>
            <a:off x="267450" y="976925"/>
            <a:ext cx="4795200" cy="351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sz="1600">
                <a:latin typeface="Helvetica Neue Light"/>
                <a:ea typeface="Helvetica Neue Light"/>
                <a:cs typeface="Helvetica Neue Light"/>
                <a:sym typeface="Helvetica Neue Light"/>
              </a:rPr>
              <a:t>Al trabajar en el back no disponemos de la UI del navegador para ir testeando los resultados. La principal herramienta para esto es la </a:t>
            </a:r>
            <a:r>
              <a:rPr b="1" lang="es" sz="1600">
                <a:latin typeface="Helvetica Neue"/>
                <a:ea typeface="Helvetica Neue"/>
                <a:cs typeface="Helvetica Neue"/>
                <a:sym typeface="Helvetica Neue"/>
              </a:rPr>
              <a:t>consola cli</a:t>
            </a:r>
            <a:r>
              <a:rPr lang="es" sz="1600">
                <a:latin typeface="Helvetica Neue Light"/>
                <a:ea typeface="Helvetica Neue Light"/>
                <a:cs typeface="Helvetica Neue Light"/>
                <a:sym typeface="Helvetica Neue Light"/>
              </a:rPr>
              <a:t> </a:t>
            </a:r>
            <a:r>
              <a:rPr b="1" lang="es" sz="1600">
                <a:latin typeface="Helvetica Neue"/>
                <a:ea typeface="Helvetica Neue"/>
                <a:cs typeface="Helvetica Neue"/>
                <a:sym typeface="Helvetica Neue"/>
              </a:rPr>
              <a:t>(command line interface)</a:t>
            </a:r>
            <a:r>
              <a:rPr lang="es" sz="1600">
                <a:latin typeface="Helvetica Neue Light"/>
                <a:ea typeface="Helvetica Neue Light"/>
                <a:cs typeface="Helvetica Neue Light"/>
                <a:sym typeface="Helvetica Neue Light"/>
              </a:rPr>
              <a:t>. </a:t>
            </a:r>
            <a:endParaRPr sz="1600">
              <a:latin typeface="Helvetica Neue Light"/>
              <a:ea typeface="Helvetica Neue Light"/>
              <a:cs typeface="Helvetica Neue Light"/>
              <a:sym typeface="Helvetica Neue Light"/>
            </a:endParaRPr>
          </a:p>
          <a:p>
            <a:pPr indent="0" lvl="0" marL="0" rtl="0" algn="l">
              <a:lnSpc>
                <a:spcPct val="115000"/>
              </a:lnSpc>
              <a:spcBef>
                <a:spcPts val="1000"/>
              </a:spcBef>
              <a:spcAft>
                <a:spcPts val="0"/>
              </a:spcAft>
              <a:buNone/>
            </a:pPr>
            <a:r>
              <a:rPr lang="es" sz="1600">
                <a:latin typeface="Helvetica Neue Light"/>
                <a:ea typeface="Helvetica Neue Light"/>
                <a:cs typeface="Helvetica Neue Light"/>
                <a:sym typeface="Helvetica Neue Light"/>
              </a:rPr>
              <a:t>Con ella podemos ejecutar nuestro programa en el servidor, ver los logs que generamos, visualizar errores y mensajes informativos explícitamente generados por Javascript en tiempo de ejecución dentro del contexto del programa del servidor 🤩.</a:t>
            </a:r>
            <a:endParaRPr sz="1600">
              <a:latin typeface="Helvetica Neue Light"/>
              <a:ea typeface="Helvetica Neue Light"/>
              <a:cs typeface="Helvetica Neue Light"/>
              <a:sym typeface="Helvetica Neue Light"/>
            </a:endParaRPr>
          </a:p>
        </p:txBody>
      </p:sp>
      <p:pic>
        <p:nvPicPr>
          <p:cNvPr id="210" name="Google Shape;210;p30"/>
          <p:cNvPicPr preferRelativeResize="0"/>
          <p:nvPr/>
        </p:nvPicPr>
        <p:blipFill>
          <a:blip r:embed="rId4">
            <a:alphaModFix/>
          </a:blip>
          <a:stretch>
            <a:fillRect/>
          </a:stretch>
        </p:blipFill>
        <p:spPr>
          <a:xfrm>
            <a:off x="7801850" y="4742225"/>
            <a:ext cx="1068826" cy="248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214" name="Shape 214"/>
        <p:cNvGrpSpPr/>
        <p:nvPr/>
      </p:nvGrpSpPr>
      <p:grpSpPr>
        <a:xfrm>
          <a:off x="0" y="0"/>
          <a:ext cx="0" cy="0"/>
          <a:chOff x="0" y="0"/>
          <a:chExt cx="0" cy="0"/>
        </a:xfrm>
      </p:grpSpPr>
      <p:sp>
        <p:nvSpPr>
          <p:cNvPr id="215" name="Google Shape;215;p31"/>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5000">
                <a:solidFill>
                  <a:srgbClr val="121212"/>
                </a:solidFill>
                <a:latin typeface="Anton"/>
                <a:ea typeface="Anton"/>
                <a:cs typeface="Anton"/>
                <a:sym typeface="Anton"/>
              </a:rPr>
              <a:t>NPM</a:t>
            </a:r>
            <a:endParaRPr i="1" sz="5000">
              <a:solidFill>
                <a:srgbClr val="121212"/>
              </a:solidFill>
              <a:latin typeface="Anton"/>
              <a:ea typeface="Anton"/>
              <a:cs typeface="Anton"/>
              <a:sym typeface="Anto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2"/>
          <p:cNvSpPr/>
          <p:nvPr/>
        </p:nvSpPr>
        <p:spPr>
          <a:xfrm>
            <a:off x="-121600" y="255350"/>
            <a:ext cx="4693800" cy="340500"/>
          </a:xfrm>
          <a:prstGeom prst="roundRect">
            <a:avLst>
              <a:gd fmla="val 16667" name="adj"/>
            </a:avLst>
          </a:prstGeom>
          <a:solidFill>
            <a:srgbClr val="EF89D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s">
                <a:latin typeface="Helvetica Neue Light"/>
                <a:ea typeface="Helvetica Neue Light"/>
                <a:cs typeface="Helvetica Neue Light"/>
                <a:sym typeface="Helvetica Neue Light"/>
              </a:rPr>
              <a:t>NPM (Node Package Manager)</a:t>
            </a:r>
            <a:endParaRPr>
              <a:latin typeface="Helvetica Neue Light"/>
              <a:ea typeface="Helvetica Neue Light"/>
              <a:cs typeface="Helvetica Neue Light"/>
              <a:sym typeface="Helvetica Neue Light"/>
            </a:endParaRPr>
          </a:p>
        </p:txBody>
      </p:sp>
      <p:sp>
        <p:nvSpPr>
          <p:cNvPr id="221" name="Google Shape;221;p32"/>
          <p:cNvSpPr txBox="1"/>
          <p:nvPr/>
        </p:nvSpPr>
        <p:spPr>
          <a:xfrm>
            <a:off x="451875" y="1641775"/>
            <a:ext cx="8036100" cy="1710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600">
                <a:latin typeface="Helvetica Neue Light"/>
                <a:ea typeface="Helvetica Neue Light"/>
                <a:cs typeface="Helvetica Neue Light"/>
                <a:sym typeface="Helvetica Neue Light"/>
              </a:rPr>
              <a:t>Es un </a:t>
            </a:r>
            <a:r>
              <a:rPr lang="es" sz="1600">
                <a:highlight>
                  <a:srgbClr val="EF89D2"/>
                </a:highlight>
                <a:latin typeface="Helvetica Neue Light"/>
                <a:ea typeface="Helvetica Neue Light"/>
                <a:cs typeface="Helvetica Neue Light"/>
                <a:sym typeface="Helvetica Neue Light"/>
              </a:rPr>
              <a:t>repositorio de módulos</a:t>
            </a:r>
            <a:r>
              <a:rPr lang="es" sz="1600">
                <a:latin typeface="Helvetica Neue Light"/>
                <a:ea typeface="Helvetica Neue Light"/>
                <a:cs typeface="Helvetica Neue Light"/>
                <a:sym typeface="Helvetica Neue Light"/>
              </a:rPr>
              <a:t> de Node. Muchos de esos programas que incorporamos a nuestros proyectos están escritos como paquetes, o módulos, de Node. En el repositorio NPM se listan y alojan para descargarlos e integrarlos a las APPs de forma sencilla 🙌</a:t>
            </a:r>
            <a:endParaRPr sz="16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6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1600">
                <a:latin typeface="Helvetica Neue Light"/>
                <a:ea typeface="Helvetica Neue Light"/>
                <a:cs typeface="Helvetica Neue Light"/>
                <a:sym typeface="Helvetica Neue Light"/>
              </a:rPr>
              <a:t> El </a:t>
            </a:r>
            <a:r>
              <a:rPr b="1" lang="es" sz="1600">
                <a:latin typeface="Helvetica Neue"/>
                <a:ea typeface="Helvetica Neue"/>
                <a:cs typeface="Helvetica Neue"/>
                <a:sym typeface="Helvetica Neue"/>
              </a:rPr>
              <a:t>comando NPM</a:t>
            </a:r>
            <a:r>
              <a:rPr lang="es" sz="1600">
                <a:latin typeface="Helvetica Neue Light"/>
                <a:ea typeface="Helvetica Neue Light"/>
                <a:cs typeface="Helvetica Neue Light"/>
                <a:sym typeface="Helvetica Neue Light"/>
              </a:rPr>
              <a:t> nos permite acceder a este repositorio y administrar estos paquetes.</a:t>
            </a:r>
            <a:endParaRPr sz="16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1600">
                <a:latin typeface="Helvetica Neue Light"/>
                <a:ea typeface="Helvetica Neue Light"/>
                <a:cs typeface="Helvetica Neue Light"/>
                <a:sym typeface="Helvetica Neue Light"/>
              </a:rPr>
              <a:t>El </a:t>
            </a:r>
            <a:r>
              <a:rPr b="1" lang="es" sz="1600">
                <a:latin typeface="Helvetica Neue"/>
                <a:ea typeface="Helvetica Neue"/>
                <a:cs typeface="Helvetica Neue"/>
                <a:sym typeface="Helvetica Neue"/>
              </a:rPr>
              <a:t>comando NPM install </a:t>
            </a:r>
            <a:r>
              <a:rPr lang="es" sz="1600">
                <a:latin typeface="Helvetica Neue Light"/>
                <a:ea typeface="Helvetica Neue Light"/>
                <a:cs typeface="Helvetica Neue Light"/>
                <a:sym typeface="Helvetica Neue Light"/>
              </a:rPr>
              <a:t>nos permite instalar cualquier módulo disponible en este repositorio.</a:t>
            </a:r>
            <a:endParaRPr sz="1600">
              <a:latin typeface="Helvetica Neue Light"/>
              <a:ea typeface="Helvetica Neue Light"/>
              <a:cs typeface="Helvetica Neue Light"/>
              <a:sym typeface="Helvetica Neue Light"/>
            </a:endParaRPr>
          </a:p>
        </p:txBody>
      </p:sp>
      <p:sp>
        <p:nvSpPr>
          <p:cNvPr id="222" name="Google Shape;222;p32"/>
          <p:cNvSpPr/>
          <p:nvPr/>
        </p:nvSpPr>
        <p:spPr>
          <a:xfrm>
            <a:off x="451875" y="2587325"/>
            <a:ext cx="8036100" cy="914400"/>
          </a:xfrm>
          <a:prstGeom prst="rect">
            <a:avLst/>
          </a:prstGeom>
          <a:noFill/>
          <a:ln cap="flat" cmpd="sng" w="19050">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2" name="Shape 62"/>
        <p:cNvGrpSpPr/>
        <p:nvPr/>
      </p:nvGrpSpPr>
      <p:grpSpPr>
        <a:xfrm>
          <a:off x="0" y="0"/>
          <a:ext cx="0" cy="0"/>
          <a:chOff x="0" y="0"/>
          <a:chExt cx="0" cy="0"/>
        </a:xfrm>
      </p:grpSpPr>
      <p:sp>
        <p:nvSpPr>
          <p:cNvPr id="63" name="Google Shape;63;p15"/>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RECUERDA PONER A GRABAR LA CLASE</a:t>
            </a:r>
            <a:endParaRPr i="1" sz="3600">
              <a:solidFill>
                <a:srgbClr val="121212"/>
              </a:solidFill>
              <a:latin typeface="Anton"/>
              <a:ea typeface="Anton"/>
              <a:cs typeface="Anton"/>
              <a:sym typeface="Anton"/>
            </a:endParaRPr>
          </a:p>
        </p:txBody>
      </p:sp>
      <p:pic>
        <p:nvPicPr>
          <p:cNvPr id="64" name="Google Shape;64;p15"/>
          <p:cNvPicPr preferRelativeResize="0"/>
          <p:nvPr/>
        </p:nvPicPr>
        <p:blipFill>
          <a:blip r:embed="rId3">
            <a:alphaModFix/>
          </a:blip>
          <a:stretch>
            <a:fillRect/>
          </a:stretch>
        </p:blipFill>
        <p:spPr>
          <a:xfrm>
            <a:off x="4125950" y="3210488"/>
            <a:ext cx="892100" cy="7434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3"/>
          <p:cNvSpPr/>
          <p:nvPr/>
        </p:nvSpPr>
        <p:spPr>
          <a:xfrm>
            <a:off x="-121600" y="255350"/>
            <a:ext cx="4693800" cy="340500"/>
          </a:xfrm>
          <a:prstGeom prst="roundRect">
            <a:avLst>
              <a:gd fmla="val 16667" name="adj"/>
            </a:avLst>
          </a:prstGeom>
          <a:solidFill>
            <a:srgbClr val="EF89D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s">
                <a:latin typeface="Helvetica Neue Light"/>
                <a:ea typeface="Helvetica Neue Light"/>
                <a:cs typeface="Helvetica Neue Light"/>
                <a:sym typeface="Helvetica Neue Light"/>
              </a:rPr>
              <a:t>NPM (Node Package Manager)</a:t>
            </a:r>
            <a:endParaRPr>
              <a:latin typeface="Helvetica Neue Light"/>
              <a:ea typeface="Helvetica Neue Light"/>
              <a:cs typeface="Helvetica Neue Light"/>
              <a:sym typeface="Helvetica Neue Light"/>
            </a:endParaRPr>
          </a:p>
        </p:txBody>
      </p:sp>
      <p:sp>
        <p:nvSpPr>
          <p:cNvPr id="228" name="Google Shape;228;p33"/>
          <p:cNvSpPr txBox="1"/>
          <p:nvPr/>
        </p:nvSpPr>
        <p:spPr>
          <a:xfrm>
            <a:off x="553950" y="1053625"/>
            <a:ext cx="8036100" cy="1252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600">
                <a:latin typeface="Helvetica Neue Light"/>
                <a:ea typeface="Helvetica Neue Light"/>
                <a:cs typeface="Helvetica Neue Light"/>
                <a:sym typeface="Helvetica Neue Light"/>
              </a:rPr>
              <a:t>Veamos un ejemplo: Este comando crea una carpeta </a:t>
            </a:r>
            <a:r>
              <a:rPr b="1" lang="es" sz="1600">
                <a:latin typeface="Helvetica Neue"/>
                <a:ea typeface="Helvetica Neue"/>
                <a:cs typeface="Helvetica Neue"/>
                <a:sym typeface="Helvetica Neue"/>
              </a:rPr>
              <a:t>node_modules</a:t>
            </a:r>
            <a:r>
              <a:rPr lang="es" sz="1600">
                <a:latin typeface="Helvetica Neue Light"/>
                <a:ea typeface="Helvetica Neue Light"/>
                <a:cs typeface="Helvetica Neue Light"/>
                <a:sym typeface="Helvetica Neue Light"/>
              </a:rPr>
              <a:t> en la cual se alojarán los paquetes instalados. Los mismos se podrán utilizar en nuestras aplicaciones a través del sistema de módulos de JS 👇</a:t>
            </a:r>
            <a:endParaRPr sz="1600">
              <a:latin typeface="Helvetica Neue Light"/>
              <a:ea typeface="Helvetica Neue Light"/>
              <a:cs typeface="Helvetica Neue Light"/>
              <a:sym typeface="Helvetica Neue Light"/>
            </a:endParaRPr>
          </a:p>
        </p:txBody>
      </p:sp>
      <p:pic>
        <p:nvPicPr>
          <p:cNvPr id="229" name="Google Shape;229;p33"/>
          <p:cNvPicPr preferRelativeResize="0"/>
          <p:nvPr/>
        </p:nvPicPr>
        <p:blipFill>
          <a:blip r:embed="rId3">
            <a:alphaModFix/>
          </a:blip>
          <a:stretch>
            <a:fillRect/>
          </a:stretch>
        </p:blipFill>
        <p:spPr>
          <a:xfrm>
            <a:off x="498400" y="2571750"/>
            <a:ext cx="8147199" cy="1312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4"/>
          <p:cNvSpPr/>
          <p:nvPr/>
        </p:nvSpPr>
        <p:spPr>
          <a:xfrm>
            <a:off x="-150" y="2214250"/>
            <a:ext cx="9144000" cy="2929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4"/>
          <p:cNvSpPr/>
          <p:nvPr/>
        </p:nvSpPr>
        <p:spPr>
          <a:xfrm>
            <a:off x="-121600" y="255350"/>
            <a:ext cx="4693800" cy="340500"/>
          </a:xfrm>
          <a:prstGeom prst="roundRect">
            <a:avLst>
              <a:gd fmla="val 16667" name="adj"/>
            </a:avLst>
          </a:prstGeom>
          <a:solidFill>
            <a:srgbClr val="EF89D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s">
                <a:latin typeface="Helvetica Neue Light"/>
                <a:ea typeface="Helvetica Neue Light"/>
                <a:cs typeface="Helvetica Neue Light"/>
                <a:sym typeface="Helvetica Neue Light"/>
              </a:rPr>
              <a:t>NPM </a:t>
            </a:r>
            <a:r>
              <a:rPr lang="es">
                <a:solidFill>
                  <a:schemeClr val="dk1"/>
                </a:solidFill>
                <a:latin typeface="Helvetica Neue Light"/>
                <a:ea typeface="Helvetica Neue Light"/>
                <a:cs typeface="Helvetica Neue Light"/>
                <a:sym typeface="Helvetica Neue Light"/>
              </a:rPr>
              <a:t>INIT </a:t>
            </a:r>
            <a:r>
              <a:rPr lang="es">
                <a:latin typeface="Helvetica Neue Light"/>
                <a:ea typeface="Helvetica Neue Light"/>
                <a:cs typeface="Helvetica Neue Light"/>
                <a:sym typeface="Helvetica Neue Light"/>
              </a:rPr>
              <a:t>&amp; package.json</a:t>
            </a:r>
            <a:endParaRPr>
              <a:latin typeface="Helvetica Neue Light"/>
              <a:ea typeface="Helvetica Neue Light"/>
              <a:cs typeface="Helvetica Neue Light"/>
              <a:sym typeface="Helvetica Neue Light"/>
            </a:endParaRPr>
          </a:p>
        </p:txBody>
      </p:sp>
      <p:sp>
        <p:nvSpPr>
          <p:cNvPr id="236" name="Google Shape;236;p34"/>
          <p:cNvSpPr txBox="1"/>
          <p:nvPr/>
        </p:nvSpPr>
        <p:spPr>
          <a:xfrm>
            <a:off x="714450" y="861300"/>
            <a:ext cx="7715100" cy="1260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600">
                <a:latin typeface="Helvetica Neue Light"/>
                <a:ea typeface="Helvetica Neue Light"/>
                <a:cs typeface="Helvetica Neue Light"/>
                <a:sym typeface="Helvetica Neue Light"/>
              </a:rPr>
              <a:t>El comando </a:t>
            </a:r>
            <a:r>
              <a:rPr b="1" lang="es" sz="1600">
                <a:latin typeface="Helvetica Neue"/>
                <a:ea typeface="Helvetica Neue"/>
                <a:cs typeface="Helvetica Neue"/>
                <a:sym typeface="Helvetica Neue"/>
              </a:rPr>
              <a:t>npm init </a:t>
            </a:r>
            <a:r>
              <a:rPr lang="es" sz="1600">
                <a:latin typeface="Helvetica Neue Light"/>
                <a:ea typeface="Helvetica Neue Light"/>
                <a:cs typeface="Helvetica Neue Light"/>
                <a:sym typeface="Helvetica Neue Light"/>
              </a:rPr>
              <a:t>crea un archivo llamado </a:t>
            </a:r>
            <a:r>
              <a:rPr b="1" lang="es" sz="1600">
                <a:latin typeface="Helvetica Neue"/>
                <a:ea typeface="Helvetica Neue"/>
                <a:cs typeface="Helvetica Neue"/>
                <a:sym typeface="Helvetica Neue"/>
              </a:rPr>
              <a:t>package.json</a:t>
            </a:r>
            <a:r>
              <a:rPr lang="es" sz="1600">
                <a:latin typeface="Helvetica Neue Light"/>
                <a:ea typeface="Helvetica Neue Light"/>
                <a:cs typeface="Helvetica Neue Light"/>
                <a:sym typeface="Helvetica Neue Light"/>
              </a:rPr>
              <a:t> que contiene información sobre nuestra app, como nombre, autor, versión, dependencias, etcétera.</a:t>
            </a:r>
            <a:endParaRPr sz="1600">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None/>
            </a:pPr>
            <a:r>
              <a:rPr lang="es" sz="1600">
                <a:latin typeface="Helvetica Neue Light"/>
                <a:ea typeface="Helvetica Neue Light"/>
                <a:cs typeface="Helvetica Neue Light"/>
                <a:sym typeface="Helvetica Neue Light"/>
              </a:rPr>
              <a:t>¿Cómo lo hacemos? 💬 Abrimos nuestro proyecto y </a:t>
            </a:r>
            <a:r>
              <a:rPr lang="es" sz="1600">
                <a:highlight>
                  <a:srgbClr val="EF89D2"/>
                </a:highlight>
                <a:latin typeface="Helvetica Neue Light"/>
                <a:ea typeface="Helvetica Neue Light"/>
                <a:cs typeface="Helvetica Neue Light"/>
                <a:sym typeface="Helvetica Neue Light"/>
              </a:rPr>
              <a:t>corremos el comando npm init</a:t>
            </a:r>
            <a:r>
              <a:rPr lang="es" sz="1600">
                <a:latin typeface="Helvetica Neue Light"/>
                <a:ea typeface="Helvetica Neue Light"/>
                <a:cs typeface="Helvetica Neue Light"/>
                <a:sym typeface="Helvetica Neue Light"/>
              </a:rPr>
              <a:t>. Aceptamos todas las opciones y tendríamos un archivo como el siguiente:</a:t>
            </a:r>
            <a:endParaRPr sz="1600">
              <a:latin typeface="Helvetica Neue Light"/>
              <a:ea typeface="Helvetica Neue Light"/>
              <a:cs typeface="Helvetica Neue Light"/>
              <a:sym typeface="Helvetica Neue Light"/>
            </a:endParaRPr>
          </a:p>
        </p:txBody>
      </p:sp>
      <p:sp>
        <p:nvSpPr>
          <p:cNvPr id="237" name="Google Shape;237;p34"/>
          <p:cNvSpPr txBox="1"/>
          <p:nvPr/>
        </p:nvSpPr>
        <p:spPr>
          <a:xfrm>
            <a:off x="1003325" y="2207250"/>
            <a:ext cx="5881500" cy="2988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"name"</a:t>
            </a:r>
            <a:r>
              <a:rPr lang="es" sz="1250">
                <a:solidFill>
                  <a:srgbClr val="D4D4D4"/>
                </a:solidFill>
                <a:latin typeface="Courier New"/>
                <a:ea typeface="Courier New"/>
                <a:cs typeface="Courier New"/>
                <a:sym typeface="Courier New"/>
              </a:rPr>
              <a:t>: </a:t>
            </a:r>
            <a:r>
              <a:rPr lang="es" sz="1250">
                <a:solidFill>
                  <a:srgbClr val="CE9178"/>
                </a:solidFill>
                <a:latin typeface="Courier New"/>
                <a:ea typeface="Courier New"/>
                <a:cs typeface="Courier New"/>
                <a:sym typeface="Courier New"/>
              </a:rPr>
              <a:t>"coder"</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"version"</a:t>
            </a:r>
            <a:r>
              <a:rPr lang="es" sz="1250">
                <a:solidFill>
                  <a:srgbClr val="D4D4D4"/>
                </a:solidFill>
                <a:latin typeface="Courier New"/>
                <a:ea typeface="Courier New"/>
                <a:cs typeface="Courier New"/>
                <a:sym typeface="Courier New"/>
              </a:rPr>
              <a:t>: </a:t>
            </a:r>
            <a:r>
              <a:rPr lang="es" sz="1250">
                <a:solidFill>
                  <a:srgbClr val="CE9178"/>
                </a:solidFill>
                <a:latin typeface="Courier New"/>
                <a:ea typeface="Courier New"/>
                <a:cs typeface="Courier New"/>
                <a:sym typeface="Courier New"/>
              </a:rPr>
              <a:t>"1.0.0"</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"description"</a:t>
            </a:r>
            <a:r>
              <a:rPr lang="es" sz="1250">
                <a:solidFill>
                  <a:srgbClr val="D4D4D4"/>
                </a:solidFill>
                <a:latin typeface="Courier New"/>
                <a:ea typeface="Courier New"/>
                <a:cs typeface="Courier New"/>
                <a:sym typeface="Courier New"/>
              </a:rPr>
              <a:t>: </a:t>
            </a:r>
            <a:r>
              <a:rPr lang="es" sz="1250">
                <a:solidFill>
                  <a:srgbClr val="CE9178"/>
                </a:solidFill>
                <a:latin typeface="Courier New"/>
                <a:ea typeface="Courier New"/>
                <a:cs typeface="Courier New"/>
                <a:sym typeface="Courier New"/>
              </a:rPr>
              <a:t>""</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"main"</a:t>
            </a:r>
            <a:r>
              <a:rPr lang="es" sz="1250">
                <a:solidFill>
                  <a:srgbClr val="D4D4D4"/>
                </a:solidFill>
                <a:latin typeface="Courier New"/>
                <a:ea typeface="Courier New"/>
                <a:cs typeface="Courier New"/>
                <a:sym typeface="Courier New"/>
              </a:rPr>
              <a:t>: </a:t>
            </a:r>
            <a:r>
              <a:rPr lang="es" sz="1250">
                <a:solidFill>
                  <a:srgbClr val="CE9178"/>
                </a:solidFill>
                <a:latin typeface="Courier New"/>
                <a:ea typeface="Courier New"/>
                <a:cs typeface="Courier New"/>
                <a:sym typeface="Courier New"/>
              </a:rPr>
              <a:t>"index.js"</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"scripts"</a:t>
            </a:r>
            <a:r>
              <a:rPr lang="es" sz="1250">
                <a:solidFill>
                  <a:srgbClr val="D4D4D4"/>
                </a:solidFill>
                <a:latin typeface="Courier New"/>
                <a:ea typeface="Courier New"/>
                <a:cs typeface="Courier New"/>
                <a:sym typeface="Courier New"/>
              </a:rPr>
              <a:t>: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"test"</a:t>
            </a:r>
            <a:r>
              <a:rPr lang="es" sz="1250">
                <a:solidFill>
                  <a:srgbClr val="D4D4D4"/>
                </a:solidFill>
                <a:latin typeface="Courier New"/>
                <a:ea typeface="Courier New"/>
                <a:cs typeface="Courier New"/>
                <a:sym typeface="Courier New"/>
              </a:rPr>
              <a:t>: </a:t>
            </a:r>
            <a:r>
              <a:rPr lang="es" sz="1250">
                <a:solidFill>
                  <a:srgbClr val="CE9178"/>
                </a:solidFill>
                <a:latin typeface="Courier New"/>
                <a:ea typeface="Courier New"/>
                <a:cs typeface="Courier New"/>
                <a:sym typeface="Courier New"/>
              </a:rPr>
              <a:t>"echo </a:t>
            </a:r>
            <a:r>
              <a:rPr lang="es" sz="1250">
                <a:solidFill>
                  <a:srgbClr val="D7BA7D"/>
                </a:solidFill>
                <a:latin typeface="Courier New"/>
                <a:ea typeface="Courier New"/>
                <a:cs typeface="Courier New"/>
                <a:sym typeface="Courier New"/>
              </a:rPr>
              <a:t>\"</a:t>
            </a:r>
            <a:r>
              <a:rPr lang="es" sz="1250">
                <a:solidFill>
                  <a:srgbClr val="CE9178"/>
                </a:solidFill>
                <a:latin typeface="Courier New"/>
                <a:ea typeface="Courier New"/>
                <a:cs typeface="Courier New"/>
                <a:sym typeface="Courier New"/>
              </a:rPr>
              <a:t>Error: no test specified</a:t>
            </a:r>
            <a:r>
              <a:rPr lang="es" sz="1250">
                <a:solidFill>
                  <a:srgbClr val="D7BA7D"/>
                </a:solidFill>
                <a:latin typeface="Courier New"/>
                <a:ea typeface="Courier New"/>
                <a:cs typeface="Courier New"/>
                <a:sym typeface="Courier New"/>
              </a:rPr>
              <a:t>\"</a:t>
            </a:r>
            <a:r>
              <a:rPr lang="es" sz="1250">
                <a:solidFill>
                  <a:srgbClr val="CE9178"/>
                </a:solidFill>
                <a:latin typeface="Courier New"/>
                <a:ea typeface="Courier New"/>
                <a:cs typeface="Courier New"/>
                <a:sym typeface="Courier New"/>
              </a:rPr>
              <a:t> &amp;&amp; exit 1"</a:t>
            </a:r>
            <a:endParaRPr sz="12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"author"</a:t>
            </a:r>
            <a:r>
              <a:rPr lang="es" sz="1250">
                <a:solidFill>
                  <a:srgbClr val="D4D4D4"/>
                </a:solidFill>
                <a:latin typeface="Courier New"/>
                <a:ea typeface="Courier New"/>
                <a:cs typeface="Courier New"/>
                <a:sym typeface="Courier New"/>
              </a:rPr>
              <a:t>: </a:t>
            </a:r>
            <a:r>
              <a:rPr lang="es" sz="1250">
                <a:solidFill>
                  <a:srgbClr val="CE9178"/>
                </a:solidFill>
                <a:latin typeface="Courier New"/>
                <a:ea typeface="Courier New"/>
                <a:cs typeface="Courier New"/>
                <a:sym typeface="Courier New"/>
              </a:rPr>
              <a:t>""</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"license"</a:t>
            </a:r>
            <a:r>
              <a:rPr lang="es" sz="1250">
                <a:solidFill>
                  <a:srgbClr val="D4D4D4"/>
                </a:solidFill>
                <a:latin typeface="Courier New"/>
                <a:ea typeface="Courier New"/>
                <a:cs typeface="Courier New"/>
                <a:sym typeface="Courier New"/>
              </a:rPr>
              <a:t>: </a:t>
            </a:r>
            <a:r>
              <a:rPr lang="es" sz="1250">
                <a:solidFill>
                  <a:srgbClr val="CE9178"/>
                </a:solidFill>
                <a:latin typeface="Courier New"/>
                <a:ea typeface="Courier New"/>
                <a:cs typeface="Courier New"/>
                <a:sym typeface="Courier New"/>
              </a:rPr>
              <a:t>"ISC"</a:t>
            </a:r>
            <a:endParaRPr sz="12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a:t>
            </a:r>
            <a:endParaRPr sz="1600"/>
          </a:p>
        </p:txBody>
      </p:sp>
      <p:pic>
        <p:nvPicPr>
          <p:cNvPr id="238" name="Google Shape;238;p34"/>
          <p:cNvPicPr preferRelativeResize="0"/>
          <p:nvPr/>
        </p:nvPicPr>
        <p:blipFill>
          <a:blip r:embed="rId3">
            <a:alphaModFix/>
          </a:blip>
          <a:stretch>
            <a:fillRect/>
          </a:stretch>
        </p:blipFill>
        <p:spPr>
          <a:xfrm>
            <a:off x="7801850" y="4742225"/>
            <a:ext cx="1068826" cy="248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5"/>
          <p:cNvSpPr/>
          <p:nvPr/>
        </p:nvSpPr>
        <p:spPr>
          <a:xfrm>
            <a:off x="-121600" y="255350"/>
            <a:ext cx="4693800" cy="340500"/>
          </a:xfrm>
          <a:prstGeom prst="roundRect">
            <a:avLst>
              <a:gd fmla="val 16667" name="adj"/>
            </a:avLst>
          </a:prstGeom>
          <a:solidFill>
            <a:srgbClr val="EF89D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s">
                <a:latin typeface="Helvetica Neue Light"/>
                <a:ea typeface="Helvetica Neue Light"/>
                <a:cs typeface="Helvetica Neue Light"/>
                <a:sym typeface="Helvetica Neue Light"/>
              </a:rPr>
              <a:t>INIT NPM &amp; package.json</a:t>
            </a:r>
            <a:endParaRPr>
              <a:latin typeface="Helvetica Neue Light"/>
              <a:ea typeface="Helvetica Neue Light"/>
              <a:cs typeface="Helvetica Neue Light"/>
              <a:sym typeface="Helvetica Neue Light"/>
            </a:endParaRPr>
          </a:p>
        </p:txBody>
      </p:sp>
      <p:sp>
        <p:nvSpPr>
          <p:cNvPr id="244" name="Google Shape;244;p35"/>
          <p:cNvSpPr txBox="1"/>
          <p:nvPr/>
        </p:nvSpPr>
        <p:spPr>
          <a:xfrm>
            <a:off x="68625" y="1641600"/>
            <a:ext cx="5167200" cy="1860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600">
                <a:latin typeface="Helvetica Neue Light"/>
                <a:ea typeface="Helvetica Neue Light"/>
                <a:cs typeface="Helvetica Neue Light"/>
                <a:sym typeface="Helvetica Neue Light"/>
              </a:rPr>
              <a:t>¿Para qué es útil </a:t>
            </a:r>
            <a:r>
              <a:rPr b="1" lang="es" sz="1600">
                <a:latin typeface="Helvetica Neue"/>
                <a:ea typeface="Helvetica Neue"/>
                <a:cs typeface="Helvetica Neue"/>
                <a:sym typeface="Helvetica Neue"/>
              </a:rPr>
              <a:t>INIT NPM &amp; package.json</a:t>
            </a:r>
            <a:r>
              <a:rPr lang="es" sz="1600">
                <a:latin typeface="Helvetica Neue Light"/>
                <a:ea typeface="Helvetica Neue Light"/>
                <a:cs typeface="Helvetica Neue Light"/>
                <a:sym typeface="Helvetica Neue Light"/>
              </a:rPr>
              <a:t>? 💡</a:t>
            </a:r>
            <a:endParaRPr sz="1600">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None/>
            </a:pPr>
            <a:r>
              <a:rPr lang="es" sz="1600">
                <a:latin typeface="Helvetica Neue Light"/>
                <a:ea typeface="Helvetica Neue Light"/>
                <a:cs typeface="Helvetica Neue Light"/>
                <a:sym typeface="Helvetica Neue Light"/>
              </a:rPr>
              <a:t>Lo que vimos en el ejemplo es útil cuando clonamos otros proyectos de algún repositorio y necesitamos reinstalar todos los paquetes necesarios para que funcione. En el apartado </a:t>
            </a:r>
            <a:r>
              <a:rPr b="1" lang="es" sz="1600">
                <a:latin typeface="Helvetica Neue"/>
                <a:ea typeface="Helvetica Neue"/>
                <a:cs typeface="Helvetica Neue"/>
                <a:sym typeface="Helvetica Neue"/>
              </a:rPr>
              <a:t>scripts </a:t>
            </a:r>
            <a:r>
              <a:rPr lang="es" sz="1600">
                <a:latin typeface="Helvetica Neue Light"/>
                <a:ea typeface="Helvetica Neue Light"/>
                <a:cs typeface="Helvetica Neue Light"/>
                <a:sym typeface="Helvetica Neue Light"/>
              </a:rPr>
              <a:t>se pueden listar comandos para la CLI a correr a través de NPM.</a:t>
            </a:r>
            <a:endParaRPr sz="1600">
              <a:latin typeface="Helvetica Neue Light"/>
              <a:ea typeface="Helvetica Neue Light"/>
              <a:cs typeface="Helvetica Neue Light"/>
              <a:sym typeface="Helvetica Neue Light"/>
            </a:endParaRPr>
          </a:p>
        </p:txBody>
      </p:sp>
      <p:pic>
        <p:nvPicPr>
          <p:cNvPr id="245" name="Google Shape;245;p35"/>
          <p:cNvPicPr preferRelativeResize="0"/>
          <p:nvPr/>
        </p:nvPicPr>
        <p:blipFill rotWithShape="1">
          <a:blip r:embed="rId3">
            <a:alphaModFix/>
          </a:blip>
          <a:srcRect b="0" l="25387" r="28072" t="0"/>
          <a:stretch/>
        </p:blipFill>
        <p:spPr>
          <a:xfrm>
            <a:off x="5374150" y="0"/>
            <a:ext cx="3769850" cy="5143500"/>
          </a:xfrm>
          <a:prstGeom prst="rect">
            <a:avLst/>
          </a:prstGeom>
          <a:noFill/>
          <a:ln>
            <a:noFill/>
          </a:ln>
        </p:spPr>
      </p:pic>
      <p:pic>
        <p:nvPicPr>
          <p:cNvPr id="246" name="Google Shape;246;p35"/>
          <p:cNvPicPr preferRelativeResize="0"/>
          <p:nvPr/>
        </p:nvPicPr>
        <p:blipFill>
          <a:blip r:embed="rId4">
            <a:alphaModFix/>
          </a:blip>
          <a:stretch>
            <a:fillRect/>
          </a:stretch>
        </p:blipFill>
        <p:spPr>
          <a:xfrm>
            <a:off x="7801850" y="4742225"/>
            <a:ext cx="1068826" cy="248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6"/>
          <p:cNvSpPr/>
          <p:nvPr/>
        </p:nvSpPr>
        <p:spPr>
          <a:xfrm>
            <a:off x="-121600" y="255350"/>
            <a:ext cx="4693800" cy="340500"/>
          </a:xfrm>
          <a:prstGeom prst="roundRect">
            <a:avLst>
              <a:gd fmla="val 16667" name="adj"/>
            </a:avLst>
          </a:prstGeom>
          <a:solidFill>
            <a:srgbClr val="EF89D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s">
                <a:latin typeface="Helvetica Neue Light"/>
                <a:ea typeface="Helvetica Neue Light"/>
                <a:cs typeface="Helvetica Neue Light"/>
                <a:sym typeface="Helvetica Neue Light"/>
              </a:rPr>
              <a:t>Node y NPM</a:t>
            </a:r>
            <a:endParaRPr>
              <a:latin typeface="Helvetica Neue Light"/>
              <a:ea typeface="Helvetica Neue Light"/>
              <a:cs typeface="Helvetica Neue Light"/>
              <a:sym typeface="Helvetica Neue Light"/>
            </a:endParaRPr>
          </a:p>
        </p:txBody>
      </p:sp>
      <p:sp>
        <p:nvSpPr>
          <p:cNvPr id="252" name="Google Shape;252;p36"/>
          <p:cNvSpPr txBox="1"/>
          <p:nvPr/>
        </p:nvSpPr>
        <p:spPr>
          <a:xfrm>
            <a:off x="985650" y="1320450"/>
            <a:ext cx="7172700" cy="2502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2000">
                <a:latin typeface="Helvetica Neue Light"/>
                <a:ea typeface="Helvetica Neue Light"/>
                <a:cs typeface="Helvetica Neue Light"/>
                <a:sym typeface="Helvetica Neue Light"/>
              </a:rPr>
              <a:t>Ahora bien… ¿Por qué vemos esto?</a:t>
            </a:r>
            <a:endParaRPr sz="20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1600">
                <a:latin typeface="Helvetica Neue Light"/>
                <a:ea typeface="Helvetica Neue Light"/>
                <a:cs typeface="Helvetica Neue Light"/>
                <a:sym typeface="Helvetica Neue Light"/>
              </a:rPr>
              <a:t>Aparte del Backend, los principales frameworks de Frontend tienen ambientes de desarrollo que trabajan con </a:t>
            </a:r>
            <a:r>
              <a:rPr b="1" lang="es" sz="1600">
                <a:latin typeface="Helvetica Neue"/>
                <a:ea typeface="Helvetica Neue"/>
                <a:cs typeface="Helvetica Neue"/>
                <a:sym typeface="Helvetica Neue"/>
              </a:rPr>
              <a:t>Node </a:t>
            </a:r>
            <a:r>
              <a:rPr lang="es" sz="1600">
                <a:latin typeface="Helvetica Neue Light"/>
                <a:ea typeface="Helvetica Neue Light"/>
                <a:cs typeface="Helvetica Neue Light"/>
                <a:sym typeface="Helvetica Neue Light"/>
              </a:rPr>
              <a:t>y con </a:t>
            </a:r>
            <a:r>
              <a:rPr b="1" lang="es" sz="1600">
                <a:latin typeface="Helvetica Neue"/>
                <a:ea typeface="Helvetica Neue"/>
                <a:cs typeface="Helvetica Neue"/>
                <a:sym typeface="Helvetica Neue"/>
              </a:rPr>
              <a:t>NPM </a:t>
            </a:r>
            <a:r>
              <a:rPr lang="es" sz="1600">
                <a:latin typeface="Helvetica Neue Light"/>
                <a:ea typeface="Helvetica Neue Light"/>
                <a:cs typeface="Helvetica Neue Light"/>
                <a:sym typeface="Helvetica Neue Light"/>
              </a:rPr>
              <a:t>para instalar y manipular módulos y el proyecto en general 😉.</a:t>
            </a:r>
            <a:endParaRPr sz="1600">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None/>
            </a:pPr>
            <a:r>
              <a:rPr lang="es" sz="1600">
                <a:latin typeface="Helvetica Neue Light"/>
                <a:ea typeface="Helvetica Neue Light"/>
                <a:cs typeface="Helvetica Neue Light"/>
                <a:sym typeface="Helvetica Neue Light"/>
              </a:rPr>
              <a:t>NPM, Node, y el package es algo con lo que trabajarán habitualmente al perfeccionarse en Backend y Frontend 👏.</a:t>
            </a:r>
            <a:endParaRPr sz="1600">
              <a:latin typeface="Helvetica Neue Light"/>
              <a:ea typeface="Helvetica Neue Light"/>
              <a:cs typeface="Helvetica Neue Light"/>
              <a:sym typeface="Helvetica Neue Light"/>
            </a:endParaRPr>
          </a:p>
        </p:txBody>
      </p:sp>
      <p:sp>
        <p:nvSpPr>
          <p:cNvPr id="253" name="Google Shape;253;p36"/>
          <p:cNvSpPr/>
          <p:nvPr/>
        </p:nvSpPr>
        <p:spPr>
          <a:xfrm>
            <a:off x="2502550" y="1355025"/>
            <a:ext cx="4117200" cy="507600"/>
          </a:xfrm>
          <a:prstGeom prst="rect">
            <a:avLst/>
          </a:prstGeom>
          <a:noFill/>
          <a:ln cap="flat" cmpd="sng" w="19050">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7" name="Shape 257"/>
        <p:cNvGrpSpPr/>
        <p:nvPr/>
      </p:nvGrpSpPr>
      <p:grpSpPr>
        <a:xfrm>
          <a:off x="0" y="0"/>
          <a:ext cx="0" cy="0"/>
          <a:chOff x="0" y="0"/>
          <a:chExt cx="0" cy="0"/>
        </a:xfrm>
      </p:grpSpPr>
      <p:sp>
        <p:nvSpPr>
          <p:cNvPr id="258" name="Google Shape;258;p37"/>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2" name="Shape 262"/>
        <p:cNvGrpSpPr/>
        <p:nvPr/>
      </p:nvGrpSpPr>
      <p:grpSpPr>
        <a:xfrm>
          <a:off x="0" y="0"/>
          <a:ext cx="0" cy="0"/>
          <a:chOff x="0" y="0"/>
          <a:chExt cx="0" cy="0"/>
        </a:xfrm>
      </p:grpSpPr>
      <p:sp>
        <p:nvSpPr>
          <p:cNvPr id="263" name="Google Shape;263;p38"/>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LOS CAMINOS DEL FRONT</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9"/>
          <p:cNvSpPr/>
          <p:nvPr/>
        </p:nvSpPr>
        <p:spPr>
          <a:xfrm>
            <a:off x="-121600" y="255350"/>
            <a:ext cx="4693800" cy="340500"/>
          </a:xfrm>
          <a:prstGeom prst="roundRect">
            <a:avLst>
              <a:gd fmla="val 16667" name="adj"/>
            </a:avLst>
          </a:prstGeom>
          <a:solidFill>
            <a:srgbClr val="E0FF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s">
                <a:latin typeface="Helvetica Neue Light"/>
                <a:ea typeface="Helvetica Neue Light"/>
                <a:cs typeface="Helvetica Neue Light"/>
                <a:sym typeface="Helvetica Neue Light"/>
              </a:rPr>
              <a:t>React JS, Angular y Vue JS</a:t>
            </a:r>
            <a:endParaRPr>
              <a:latin typeface="Helvetica Neue Light"/>
              <a:ea typeface="Helvetica Neue Light"/>
              <a:cs typeface="Helvetica Neue Light"/>
              <a:sym typeface="Helvetica Neue Light"/>
            </a:endParaRPr>
          </a:p>
        </p:txBody>
      </p:sp>
      <p:sp>
        <p:nvSpPr>
          <p:cNvPr id="269" name="Google Shape;269;p39"/>
          <p:cNvSpPr txBox="1"/>
          <p:nvPr/>
        </p:nvSpPr>
        <p:spPr>
          <a:xfrm>
            <a:off x="553950" y="1561700"/>
            <a:ext cx="8036100" cy="106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En el mercado laboral actual es</a:t>
            </a:r>
            <a:r>
              <a:rPr b="1" lang="es" sz="1800">
                <a:latin typeface="Helvetica Neue"/>
                <a:ea typeface="Helvetica Neue"/>
                <a:cs typeface="Helvetica Neue"/>
                <a:sym typeface="Helvetica Neue"/>
              </a:rPr>
              <a:t> indispensable </a:t>
            </a:r>
            <a:r>
              <a:rPr lang="es" sz="1800">
                <a:latin typeface="Helvetica Neue Light"/>
                <a:ea typeface="Helvetica Neue Light"/>
                <a:cs typeface="Helvetica Neue Light"/>
                <a:sym typeface="Helvetica Neue Light"/>
              </a:rPr>
              <a:t>dominar alguna de las librerías o frameworks populares de JavaScript para desarrollar aplicaciones Frontend. </a:t>
            </a:r>
            <a:endParaRPr sz="1800">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None/>
            </a:pPr>
            <a:r>
              <a:rPr lang="es" sz="1800">
                <a:latin typeface="Helvetica Neue Light"/>
                <a:ea typeface="Helvetica Neue Light"/>
                <a:cs typeface="Helvetica Neue Light"/>
                <a:sym typeface="Helvetica Neue Light"/>
              </a:rPr>
              <a:t>Veamos cuáles son:</a:t>
            </a:r>
            <a:endParaRPr sz="1800">
              <a:latin typeface="Helvetica Neue Light"/>
              <a:ea typeface="Helvetica Neue Light"/>
              <a:cs typeface="Helvetica Neue Light"/>
              <a:sym typeface="Helvetica Neue Light"/>
            </a:endParaRPr>
          </a:p>
        </p:txBody>
      </p:sp>
      <p:sp>
        <p:nvSpPr>
          <p:cNvPr id="270" name="Google Shape;270;p39"/>
          <p:cNvSpPr/>
          <p:nvPr/>
        </p:nvSpPr>
        <p:spPr>
          <a:xfrm>
            <a:off x="1072525" y="3241300"/>
            <a:ext cx="1845300" cy="340500"/>
          </a:xfrm>
          <a:prstGeom prst="roundRect">
            <a:avLst>
              <a:gd fmla="val 16667" name="adj"/>
            </a:avLst>
          </a:prstGeom>
          <a:solidFill>
            <a:srgbClr val="E0F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latin typeface="Helvetica Neue Light"/>
                <a:ea typeface="Helvetica Neue Light"/>
                <a:cs typeface="Helvetica Neue Light"/>
                <a:sym typeface="Helvetica Neue Light"/>
              </a:rPr>
              <a:t>REACT JS</a:t>
            </a:r>
            <a:endParaRPr>
              <a:latin typeface="Helvetica Neue Light"/>
              <a:ea typeface="Helvetica Neue Light"/>
              <a:cs typeface="Helvetica Neue Light"/>
              <a:sym typeface="Helvetica Neue Light"/>
            </a:endParaRPr>
          </a:p>
        </p:txBody>
      </p:sp>
      <p:sp>
        <p:nvSpPr>
          <p:cNvPr id="271" name="Google Shape;271;p39"/>
          <p:cNvSpPr/>
          <p:nvPr/>
        </p:nvSpPr>
        <p:spPr>
          <a:xfrm>
            <a:off x="3649350" y="3241300"/>
            <a:ext cx="1845300" cy="340500"/>
          </a:xfrm>
          <a:prstGeom prst="roundRect">
            <a:avLst>
              <a:gd fmla="val 16667" name="adj"/>
            </a:avLst>
          </a:prstGeom>
          <a:solidFill>
            <a:srgbClr val="E0F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latin typeface="Helvetica Neue Light"/>
                <a:ea typeface="Helvetica Neue Light"/>
                <a:cs typeface="Helvetica Neue Light"/>
                <a:sym typeface="Helvetica Neue Light"/>
              </a:rPr>
              <a:t>ANGULAR</a:t>
            </a:r>
            <a:endParaRPr>
              <a:latin typeface="Helvetica Neue Light"/>
              <a:ea typeface="Helvetica Neue Light"/>
              <a:cs typeface="Helvetica Neue Light"/>
              <a:sym typeface="Helvetica Neue Light"/>
            </a:endParaRPr>
          </a:p>
        </p:txBody>
      </p:sp>
      <p:sp>
        <p:nvSpPr>
          <p:cNvPr id="272" name="Google Shape;272;p39"/>
          <p:cNvSpPr/>
          <p:nvPr/>
        </p:nvSpPr>
        <p:spPr>
          <a:xfrm>
            <a:off x="6226175" y="3241300"/>
            <a:ext cx="1845300" cy="340500"/>
          </a:xfrm>
          <a:prstGeom prst="roundRect">
            <a:avLst>
              <a:gd fmla="val 16667" name="adj"/>
            </a:avLst>
          </a:prstGeom>
          <a:solidFill>
            <a:srgbClr val="E0F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latin typeface="Helvetica Neue Light"/>
                <a:ea typeface="Helvetica Neue Light"/>
                <a:cs typeface="Helvetica Neue Light"/>
                <a:sym typeface="Helvetica Neue Light"/>
              </a:rPr>
              <a:t>VUE JS</a:t>
            </a:r>
            <a:endParaRPr>
              <a:latin typeface="Helvetica Neue Light"/>
              <a:ea typeface="Helvetica Neue Light"/>
              <a:cs typeface="Helvetica Neue Light"/>
              <a:sym typeface="Helvetica Neue Light"/>
            </a:endParaRPr>
          </a:p>
        </p:txBody>
      </p:sp>
      <p:cxnSp>
        <p:nvCxnSpPr>
          <p:cNvPr id="273" name="Google Shape;273;p39"/>
          <p:cNvCxnSpPr>
            <a:stCxn id="269" idx="2"/>
            <a:endCxn id="270" idx="0"/>
          </p:cNvCxnSpPr>
          <p:nvPr/>
        </p:nvCxnSpPr>
        <p:spPr>
          <a:xfrm rot="5400000">
            <a:off x="2977950" y="1647350"/>
            <a:ext cx="611400" cy="2576700"/>
          </a:xfrm>
          <a:prstGeom prst="bentConnector3">
            <a:avLst>
              <a:gd fmla="val 49992" name="adj1"/>
            </a:avLst>
          </a:prstGeom>
          <a:noFill/>
          <a:ln cap="flat" cmpd="sng" w="19050">
            <a:solidFill>
              <a:schemeClr val="lt2"/>
            </a:solidFill>
            <a:prstDash val="solid"/>
            <a:round/>
            <a:headEnd len="med" w="med" type="none"/>
            <a:tailEnd len="med" w="med" type="none"/>
          </a:ln>
        </p:spPr>
      </p:cxnSp>
      <p:cxnSp>
        <p:nvCxnSpPr>
          <p:cNvPr id="274" name="Google Shape;274;p39"/>
          <p:cNvCxnSpPr>
            <a:stCxn id="269" idx="2"/>
            <a:endCxn id="271" idx="0"/>
          </p:cNvCxnSpPr>
          <p:nvPr/>
        </p:nvCxnSpPr>
        <p:spPr>
          <a:xfrm flipH="1" rot="-5400000">
            <a:off x="4266600" y="2935400"/>
            <a:ext cx="611400" cy="600"/>
          </a:xfrm>
          <a:prstGeom prst="bentConnector3">
            <a:avLst>
              <a:gd fmla="val 49992" name="adj1"/>
            </a:avLst>
          </a:prstGeom>
          <a:noFill/>
          <a:ln cap="flat" cmpd="sng" w="19050">
            <a:solidFill>
              <a:schemeClr val="lt2"/>
            </a:solidFill>
            <a:prstDash val="solid"/>
            <a:round/>
            <a:headEnd len="med" w="med" type="none"/>
            <a:tailEnd len="med" w="med" type="none"/>
          </a:ln>
        </p:spPr>
      </p:cxnSp>
      <p:cxnSp>
        <p:nvCxnSpPr>
          <p:cNvPr id="275" name="Google Shape;275;p39"/>
          <p:cNvCxnSpPr>
            <a:stCxn id="269" idx="2"/>
            <a:endCxn id="272" idx="0"/>
          </p:cNvCxnSpPr>
          <p:nvPr/>
        </p:nvCxnSpPr>
        <p:spPr>
          <a:xfrm flipH="1" rot="-5400000">
            <a:off x="5554650" y="1647350"/>
            <a:ext cx="611400" cy="2576700"/>
          </a:xfrm>
          <a:prstGeom prst="bentConnector3">
            <a:avLst>
              <a:gd fmla="val 49992" name="adj1"/>
            </a:avLst>
          </a:prstGeom>
          <a:noFill/>
          <a:ln cap="flat" cmpd="sng" w="19050">
            <a:solidFill>
              <a:schemeClr val="lt2"/>
            </a:solidFill>
            <a:prstDash val="solid"/>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0"/>
          <p:cNvSpPr txBox="1"/>
          <p:nvPr/>
        </p:nvSpPr>
        <p:spPr>
          <a:xfrm>
            <a:off x="553950" y="784700"/>
            <a:ext cx="8036100" cy="67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¿Cuál es más popular? 🌟</a:t>
            </a:r>
            <a:endParaRPr sz="1800">
              <a:latin typeface="Helvetica Neue Light"/>
              <a:ea typeface="Helvetica Neue Light"/>
              <a:cs typeface="Helvetica Neue Light"/>
              <a:sym typeface="Helvetica Neue Light"/>
            </a:endParaRPr>
          </a:p>
        </p:txBody>
      </p:sp>
      <p:pic>
        <p:nvPicPr>
          <p:cNvPr id="281" name="Google Shape;281;p40"/>
          <p:cNvPicPr preferRelativeResize="0"/>
          <p:nvPr/>
        </p:nvPicPr>
        <p:blipFill>
          <a:blip r:embed="rId3">
            <a:alphaModFix/>
          </a:blip>
          <a:stretch>
            <a:fillRect/>
          </a:stretch>
        </p:blipFill>
        <p:spPr>
          <a:xfrm>
            <a:off x="1131975" y="1579951"/>
            <a:ext cx="6880050" cy="994300"/>
          </a:xfrm>
          <a:prstGeom prst="rect">
            <a:avLst/>
          </a:prstGeom>
          <a:noFill/>
          <a:ln>
            <a:noFill/>
          </a:ln>
        </p:spPr>
      </p:pic>
      <p:pic>
        <p:nvPicPr>
          <p:cNvPr id="282" name="Google Shape;282;p40"/>
          <p:cNvPicPr preferRelativeResize="0"/>
          <p:nvPr/>
        </p:nvPicPr>
        <p:blipFill>
          <a:blip r:embed="rId4">
            <a:alphaModFix/>
          </a:blip>
          <a:stretch>
            <a:fillRect/>
          </a:stretch>
        </p:blipFill>
        <p:spPr>
          <a:xfrm>
            <a:off x="1131975" y="2624125"/>
            <a:ext cx="6880050" cy="1940758"/>
          </a:xfrm>
          <a:prstGeom prst="rect">
            <a:avLst/>
          </a:prstGeom>
          <a:noFill/>
          <a:ln>
            <a:noFill/>
          </a:ln>
        </p:spPr>
      </p:pic>
      <p:sp>
        <p:nvSpPr>
          <p:cNvPr id="283" name="Google Shape;283;p40"/>
          <p:cNvSpPr/>
          <p:nvPr/>
        </p:nvSpPr>
        <p:spPr>
          <a:xfrm>
            <a:off x="-121600" y="255350"/>
            <a:ext cx="4693800" cy="340500"/>
          </a:xfrm>
          <a:prstGeom prst="roundRect">
            <a:avLst>
              <a:gd fmla="val 16667" name="adj"/>
            </a:avLst>
          </a:prstGeom>
          <a:solidFill>
            <a:srgbClr val="E0FF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s">
                <a:latin typeface="Helvetica Neue Light"/>
                <a:ea typeface="Helvetica Neue Light"/>
                <a:cs typeface="Helvetica Neue Light"/>
                <a:sym typeface="Helvetica Neue Light"/>
              </a:rPr>
              <a:t>React JS, Angular y Vue JS</a:t>
            </a:r>
            <a:endParaRPr>
              <a:latin typeface="Helvetica Neue Light"/>
              <a:ea typeface="Helvetica Neue Light"/>
              <a:cs typeface="Helvetica Neue Light"/>
              <a:sym typeface="Helvetica Neue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1"/>
          <p:cNvSpPr txBox="1"/>
          <p:nvPr/>
        </p:nvSpPr>
        <p:spPr>
          <a:xfrm>
            <a:off x="553950" y="784700"/>
            <a:ext cx="8036100" cy="67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¿Cómo se refleja esto en el mercado laboral? </a:t>
            </a:r>
            <a:r>
              <a:rPr lang="e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pic>
        <p:nvPicPr>
          <p:cNvPr id="289" name="Google Shape;289;p41"/>
          <p:cNvPicPr preferRelativeResize="0"/>
          <p:nvPr/>
        </p:nvPicPr>
        <p:blipFill>
          <a:blip r:embed="rId3">
            <a:alphaModFix/>
          </a:blip>
          <a:stretch>
            <a:fillRect/>
          </a:stretch>
        </p:blipFill>
        <p:spPr>
          <a:xfrm>
            <a:off x="416363" y="1460300"/>
            <a:ext cx="8311266" cy="3037350"/>
          </a:xfrm>
          <a:prstGeom prst="rect">
            <a:avLst/>
          </a:prstGeom>
          <a:noFill/>
          <a:ln>
            <a:noFill/>
          </a:ln>
        </p:spPr>
      </p:pic>
      <p:sp>
        <p:nvSpPr>
          <p:cNvPr id="290" name="Google Shape;290;p41"/>
          <p:cNvSpPr/>
          <p:nvPr/>
        </p:nvSpPr>
        <p:spPr>
          <a:xfrm>
            <a:off x="-121600" y="255350"/>
            <a:ext cx="4693800" cy="340500"/>
          </a:xfrm>
          <a:prstGeom prst="roundRect">
            <a:avLst>
              <a:gd fmla="val 16667" name="adj"/>
            </a:avLst>
          </a:prstGeom>
          <a:solidFill>
            <a:srgbClr val="E0FF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s">
                <a:latin typeface="Helvetica Neue Light"/>
                <a:ea typeface="Helvetica Neue Light"/>
                <a:cs typeface="Helvetica Neue Light"/>
                <a:sym typeface="Helvetica Neue Light"/>
              </a:rPr>
              <a:t>React JS, Angular y Vue JS</a:t>
            </a:r>
            <a:endParaRPr>
              <a:latin typeface="Helvetica Neue Light"/>
              <a:ea typeface="Helvetica Neue Light"/>
              <a:cs typeface="Helvetica Neue Light"/>
              <a:sym typeface="Helvetica Neue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294" name="Shape 294"/>
        <p:cNvGrpSpPr/>
        <p:nvPr/>
      </p:nvGrpSpPr>
      <p:grpSpPr>
        <a:xfrm>
          <a:off x="0" y="0"/>
          <a:ext cx="0" cy="0"/>
          <a:chOff x="0" y="0"/>
          <a:chExt cx="0" cy="0"/>
        </a:xfrm>
      </p:grpSpPr>
      <p:sp>
        <p:nvSpPr>
          <p:cNvPr id="295" name="Google Shape;295;p42"/>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5000">
                <a:solidFill>
                  <a:srgbClr val="121212"/>
                </a:solidFill>
                <a:latin typeface="Anton"/>
                <a:ea typeface="Anton"/>
                <a:cs typeface="Anton"/>
                <a:sym typeface="Anton"/>
              </a:rPr>
              <a:t>SPA</a:t>
            </a:r>
            <a:endParaRPr i="1" sz="5000">
              <a:solidFill>
                <a:srgbClr val="121212"/>
              </a:solidFill>
              <a:latin typeface="Anton"/>
              <a:ea typeface="Anton"/>
              <a:cs typeface="Anton"/>
              <a:sym typeface="Anto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68" name="Shape 68"/>
        <p:cNvGrpSpPr/>
        <p:nvPr/>
      </p:nvGrpSpPr>
      <p:grpSpPr>
        <a:xfrm>
          <a:off x="0" y="0"/>
          <a:ext cx="0" cy="0"/>
          <a:chOff x="0" y="0"/>
          <a:chExt cx="0" cy="0"/>
        </a:xfrm>
      </p:grpSpPr>
      <p:sp>
        <p:nvSpPr>
          <p:cNvPr id="69" name="Google Shape;69;p16"/>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SzPts val="1800"/>
              <a:buFont typeface="Helvetica Neue Light"/>
              <a:buChar char="●"/>
            </a:pPr>
            <a:r>
              <a:rPr lang="es" sz="1800">
                <a:latin typeface="Helvetica Neue Light"/>
                <a:ea typeface="Helvetica Neue Light"/>
                <a:cs typeface="Helvetica Neue Light"/>
                <a:sym typeface="Helvetica Neue Light"/>
              </a:rPr>
              <a:t>Comprender qué es NodeJS y NPM</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SzPts val="1800"/>
              <a:buFont typeface="Helvetica Neue Light"/>
              <a:buChar char="●"/>
            </a:pPr>
            <a:r>
              <a:rPr lang="es" sz="1800">
                <a:latin typeface="Helvetica Neue Light"/>
                <a:ea typeface="Helvetica Neue Light"/>
                <a:cs typeface="Helvetica Neue Light"/>
                <a:sym typeface="Helvetica Neue Light"/>
              </a:rPr>
              <a:t>Aprender a ejecutar archivos con Node e iniciar proyectos con NPM</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SzPts val="1800"/>
              <a:buFont typeface="Helvetica Neue Light"/>
              <a:buChar char="●"/>
            </a:pPr>
            <a:r>
              <a:rPr lang="es" sz="1800">
                <a:latin typeface="Helvetica Neue Light"/>
                <a:ea typeface="Helvetica Neue Light"/>
                <a:cs typeface="Helvetica Neue Light"/>
                <a:sym typeface="Helvetica Neue Light"/>
              </a:rPr>
              <a:t>Entender los conceptos de SPA y MVC</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SzPts val="1800"/>
              <a:buFont typeface="Helvetica Neue Light"/>
              <a:buChar char="●"/>
            </a:pPr>
            <a:r>
              <a:rPr lang="es" sz="1800">
                <a:latin typeface="Helvetica Neue Light"/>
                <a:ea typeface="Helvetica Neue Light"/>
                <a:cs typeface="Helvetica Neue Light"/>
                <a:sym typeface="Helvetica Neue Light"/>
              </a:rPr>
              <a:t>Analizar y comparar los principales frameworks de Frontend.</a:t>
            </a:r>
            <a:endParaRPr sz="1800">
              <a:latin typeface="Helvetica Neue Light"/>
              <a:ea typeface="Helvetica Neue Light"/>
              <a:cs typeface="Helvetica Neue Light"/>
              <a:sym typeface="Helvetica Neue Light"/>
            </a:endParaRPr>
          </a:p>
        </p:txBody>
      </p:sp>
      <p:pic>
        <p:nvPicPr>
          <p:cNvPr id="70" name="Google Shape;70;p1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1" name="Google Shape;71;p16"/>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72" name="Google Shape;72;p16"/>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99" name="Shape 299"/>
        <p:cNvGrpSpPr/>
        <p:nvPr/>
      </p:nvGrpSpPr>
      <p:grpSpPr>
        <a:xfrm>
          <a:off x="0" y="0"/>
          <a:ext cx="0" cy="0"/>
          <a:chOff x="0" y="0"/>
          <a:chExt cx="0" cy="0"/>
        </a:xfrm>
      </p:grpSpPr>
      <p:sp>
        <p:nvSpPr>
          <p:cNvPr id="300" name="Google Shape;300;p43"/>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301" name="Google Shape;301;p43"/>
          <p:cNvSpPr txBox="1"/>
          <p:nvPr/>
        </p:nvSpPr>
        <p:spPr>
          <a:xfrm>
            <a:off x="2000950" y="1121525"/>
            <a:ext cx="53043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4000">
                <a:latin typeface="Anton"/>
                <a:ea typeface="Anton"/>
                <a:cs typeface="Anton"/>
                <a:sym typeface="Anton"/>
              </a:rPr>
              <a:t>¿QUÉ ES UNA SPA?</a:t>
            </a:r>
            <a:endParaRPr i="1" sz="4000">
              <a:latin typeface="Anton"/>
              <a:ea typeface="Anton"/>
              <a:cs typeface="Anton"/>
              <a:sym typeface="Anton"/>
            </a:endParaRPr>
          </a:p>
        </p:txBody>
      </p:sp>
      <p:sp>
        <p:nvSpPr>
          <p:cNvPr id="302" name="Google Shape;302;p43"/>
          <p:cNvSpPr txBox="1"/>
          <p:nvPr/>
        </p:nvSpPr>
        <p:spPr>
          <a:xfrm>
            <a:off x="622300" y="2209325"/>
            <a:ext cx="8061600" cy="1381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Una SPA (Simple Page Application), o </a:t>
            </a:r>
            <a:r>
              <a:rPr b="1" lang="es" sz="1800">
                <a:latin typeface="Helvetica Neue"/>
                <a:ea typeface="Helvetica Neue"/>
                <a:cs typeface="Helvetica Neue"/>
                <a:sym typeface="Helvetica Neue"/>
              </a:rPr>
              <a:t>aplicación de una sola página</a:t>
            </a:r>
            <a:r>
              <a:rPr lang="es" sz="1800">
                <a:latin typeface="Helvetica Neue Light"/>
                <a:ea typeface="Helvetica Neue Light"/>
                <a:cs typeface="Helvetica Neue Light"/>
                <a:sym typeface="Helvetica Neue Light"/>
              </a:rPr>
              <a:t>, es una web app que consiste de un único archivo html que se carga al ingresar al sitio, y el resto de la navegación y cambios de página se da mediante modificación dinámica del DOM con Javascript.</a:t>
            </a:r>
            <a:endParaRPr sz="18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200">
              <a:solidFill>
                <a:schemeClr val="dk1"/>
              </a:solidFill>
              <a:latin typeface="Didact Gothic"/>
              <a:ea typeface="Didact Gothic"/>
              <a:cs typeface="Didact Gothic"/>
              <a:sym typeface="Didact Gothic"/>
            </a:endParaRPr>
          </a:p>
        </p:txBody>
      </p:sp>
      <p:pic>
        <p:nvPicPr>
          <p:cNvPr id="303" name="Google Shape;303;p43"/>
          <p:cNvPicPr preferRelativeResize="0"/>
          <p:nvPr/>
        </p:nvPicPr>
        <p:blipFill rotWithShape="1">
          <a:blip r:embed="rId3">
            <a:alphaModFix/>
          </a:blip>
          <a:srcRect b="0" l="0" r="0" t="0"/>
          <a:stretch/>
        </p:blipFill>
        <p:spPr>
          <a:xfrm>
            <a:off x="7509837" y="0"/>
            <a:ext cx="1634174" cy="639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4"/>
          <p:cNvSpPr txBox="1"/>
          <p:nvPr/>
        </p:nvSpPr>
        <p:spPr>
          <a:xfrm>
            <a:off x="553950" y="1170750"/>
            <a:ext cx="8036100" cy="2802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Una SPA tiene el propósito de brindar una experiencia más fluida al usuario, mejorando la performance y velocidad 👤.</a:t>
            </a:r>
            <a:endParaRPr sz="1800">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None/>
            </a:pPr>
            <a:r>
              <a:rPr lang="es" sz="1800">
                <a:latin typeface="Helvetica Neue Light"/>
                <a:ea typeface="Helvetica Neue Light"/>
                <a:cs typeface="Helvetica Neue Light"/>
                <a:sym typeface="Helvetica Neue Light"/>
              </a:rPr>
              <a:t>¿De qué manera hace esto? 🙀 En ella, todos los códigos de </a:t>
            </a:r>
            <a:r>
              <a:rPr lang="es" sz="1800">
                <a:uFill>
                  <a:noFill/>
                </a:uFill>
                <a:latin typeface="Helvetica Neue Light"/>
                <a:ea typeface="Helvetica Neue Light"/>
                <a:cs typeface="Helvetica Neue Light"/>
                <a:sym typeface="Helvetica Neue Light"/>
                <a:hlinkClick r:id="rId3"/>
              </a:rPr>
              <a:t>HTML</a:t>
            </a:r>
            <a:r>
              <a:rPr lang="es" sz="1800">
                <a:latin typeface="Helvetica Neue Light"/>
                <a:ea typeface="Helvetica Neue Light"/>
                <a:cs typeface="Helvetica Neue Light"/>
                <a:sym typeface="Helvetica Neue Light"/>
              </a:rPr>
              <a:t>, </a:t>
            </a:r>
            <a:r>
              <a:rPr lang="es" sz="1800">
                <a:uFill>
                  <a:noFill/>
                </a:uFill>
                <a:latin typeface="Helvetica Neue Light"/>
                <a:ea typeface="Helvetica Neue Light"/>
                <a:cs typeface="Helvetica Neue Light"/>
                <a:sym typeface="Helvetica Neue Light"/>
                <a:hlinkClick r:id="rId4"/>
              </a:rPr>
              <a:t>JavaScript</a:t>
            </a:r>
            <a:r>
              <a:rPr lang="es" sz="1800">
                <a:latin typeface="Helvetica Neue Light"/>
                <a:ea typeface="Helvetica Neue Light"/>
                <a:cs typeface="Helvetica Neue Light"/>
                <a:sym typeface="Helvetica Neue Light"/>
              </a:rPr>
              <a:t>, y </a:t>
            </a:r>
            <a:r>
              <a:rPr lang="es" sz="1800">
                <a:uFill>
                  <a:noFill/>
                </a:uFill>
                <a:latin typeface="Helvetica Neue Light"/>
                <a:ea typeface="Helvetica Neue Light"/>
                <a:cs typeface="Helvetica Neue Light"/>
                <a:sym typeface="Helvetica Neue Light"/>
                <a:hlinkClick r:id="rId5"/>
              </a:rPr>
              <a:t>CSS</a:t>
            </a:r>
            <a:r>
              <a:rPr lang="es" sz="1800">
                <a:latin typeface="Helvetica Neue Light"/>
                <a:ea typeface="Helvetica Neue Light"/>
                <a:cs typeface="Helvetica Neue Light"/>
                <a:sym typeface="Helvetica Neue Light"/>
              </a:rPr>
              <a:t> se cargan una sola vez​ o los recursos necesarios se cargan dinámicamente cuando lo requiera la página, normalmente </a:t>
            </a:r>
            <a:r>
              <a:rPr lang="es" sz="1800">
                <a:highlight>
                  <a:srgbClr val="3CEFAB"/>
                </a:highlight>
                <a:latin typeface="Helvetica Neue Light"/>
                <a:ea typeface="Helvetica Neue Light"/>
                <a:cs typeface="Helvetica Neue Light"/>
                <a:sym typeface="Helvetica Neue Light"/>
              </a:rPr>
              <a:t>como respuesta a las acciones del usuario</a:t>
            </a:r>
            <a:r>
              <a:rPr lang="e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sp>
        <p:nvSpPr>
          <p:cNvPr id="309" name="Google Shape;309;p44"/>
          <p:cNvSpPr/>
          <p:nvPr/>
        </p:nvSpPr>
        <p:spPr>
          <a:xfrm>
            <a:off x="-121600" y="255350"/>
            <a:ext cx="4693800" cy="340500"/>
          </a:xfrm>
          <a:prstGeom prst="roundRect">
            <a:avLst>
              <a:gd fmla="val 16667" name="adj"/>
            </a:avLst>
          </a:prstGeom>
          <a:solidFill>
            <a:srgbClr val="3CEFA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s">
                <a:latin typeface="Helvetica Neue Light"/>
                <a:ea typeface="Helvetica Neue Light"/>
                <a:cs typeface="Helvetica Neue Light"/>
                <a:sym typeface="Helvetica Neue Light"/>
              </a:rPr>
              <a:t>SPA</a:t>
            </a:r>
            <a:endParaRPr>
              <a:latin typeface="Helvetica Neue Light"/>
              <a:ea typeface="Helvetica Neue Light"/>
              <a:cs typeface="Helvetica Neue Light"/>
              <a:sym typeface="Helvetica Neue 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5"/>
          <p:cNvSpPr txBox="1"/>
          <p:nvPr/>
        </p:nvSpPr>
        <p:spPr>
          <a:xfrm>
            <a:off x="472825" y="1579950"/>
            <a:ext cx="4301700" cy="2721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sz="1600">
                <a:latin typeface="Helvetica Neue Light"/>
                <a:ea typeface="Helvetica Neue Light"/>
                <a:cs typeface="Helvetica Neue Light"/>
                <a:sym typeface="Helvetica Neue Light"/>
              </a:rPr>
              <a:t>La mayor parte de la funcionalidad de la aplicación queda en el cliente. Se accede al servidor usando AJAX para obtener los datos necesarios para su funcionamiento 📃.</a:t>
            </a:r>
            <a:endParaRPr sz="1600">
              <a:latin typeface="Helvetica Neue Light"/>
              <a:ea typeface="Helvetica Neue Light"/>
              <a:cs typeface="Helvetica Neue Light"/>
              <a:sym typeface="Helvetica Neue Light"/>
            </a:endParaRPr>
          </a:p>
          <a:p>
            <a:pPr indent="0" lvl="0" marL="0" rtl="0" algn="l">
              <a:lnSpc>
                <a:spcPct val="115000"/>
              </a:lnSpc>
              <a:spcBef>
                <a:spcPts val="1000"/>
              </a:spcBef>
              <a:spcAft>
                <a:spcPts val="1000"/>
              </a:spcAft>
              <a:buNone/>
            </a:pPr>
            <a:r>
              <a:rPr lang="es" sz="1600">
                <a:latin typeface="Helvetica Neue Light"/>
                <a:ea typeface="Helvetica Neue Light"/>
                <a:cs typeface="Helvetica Neue Light"/>
                <a:sym typeface="Helvetica Neue Light"/>
              </a:rPr>
              <a:t>Toda la información necesaria para que la aplicación funcione se cargará en el cliente durante la </a:t>
            </a:r>
            <a:r>
              <a:rPr b="1" lang="es" sz="1600">
                <a:latin typeface="Helvetica Neue"/>
                <a:ea typeface="Helvetica Neue"/>
                <a:cs typeface="Helvetica Neue"/>
                <a:sym typeface="Helvetica Neue"/>
              </a:rPr>
              <a:t>petición inicial </a:t>
            </a:r>
            <a:r>
              <a:rPr lang="es" sz="1600">
                <a:latin typeface="Helvetica Neue Light"/>
                <a:ea typeface="Helvetica Neue Light"/>
                <a:cs typeface="Helvetica Neue Light"/>
                <a:sym typeface="Helvetica Neue Light"/>
              </a:rPr>
              <a:t>y el </a:t>
            </a:r>
            <a:r>
              <a:rPr b="1" lang="es" sz="1600">
                <a:latin typeface="Helvetica Neue"/>
                <a:ea typeface="Helvetica Neue"/>
                <a:cs typeface="Helvetica Neue"/>
                <a:sym typeface="Helvetica Neue"/>
              </a:rPr>
              <a:t>acceso a diferentes páginas</a:t>
            </a:r>
            <a:r>
              <a:rPr lang="es" sz="1600">
                <a:latin typeface="Helvetica Neue Light"/>
                <a:ea typeface="Helvetica Neue Light"/>
                <a:cs typeface="Helvetica Neue Light"/>
                <a:sym typeface="Helvetica Neue Light"/>
              </a:rPr>
              <a:t> de la aplicación las maneja el router.</a:t>
            </a:r>
            <a:endParaRPr sz="1800">
              <a:latin typeface="Helvetica Neue Light"/>
              <a:ea typeface="Helvetica Neue Light"/>
              <a:cs typeface="Helvetica Neue Light"/>
              <a:sym typeface="Helvetica Neue Light"/>
            </a:endParaRPr>
          </a:p>
        </p:txBody>
      </p:sp>
      <p:sp>
        <p:nvSpPr>
          <p:cNvPr id="315" name="Google Shape;315;p45"/>
          <p:cNvSpPr/>
          <p:nvPr/>
        </p:nvSpPr>
        <p:spPr>
          <a:xfrm>
            <a:off x="-121600" y="255350"/>
            <a:ext cx="4693800" cy="340500"/>
          </a:xfrm>
          <a:prstGeom prst="roundRect">
            <a:avLst>
              <a:gd fmla="val 16667" name="adj"/>
            </a:avLst>
          </a:prstGeom>
          <a:solidFill>
            <a:srgbClr val="3CEFA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s">
                <a:latin typeface="Helvetica Neue Light"/>
                <a:ea typeface="Helvetica Neue Light"/>
                <a:cs typeface="Helvetica Neue Light"/>
                <a:sym typeface="Helvetica Neue Light"/>
              </a:rPr>
              <a:t>SPA - Arquitectura</a:t>
            </a:r>
            <a:endParaRPr>
              <a:latin typeface="Helvetica Neue Light"/>
              <a:ea typeface="Helvetica Neue Light"/>
              <a:cs typeface="Helvetica Neue Light"/>
              <a:sym typeface="Helvetica Neue Light"/>
            </a:endParaRPr>
          </a:p>
        </p:txBody>
      </p:sp>
      <p:pic>
        <p:nvPicPr>
          <p:cNvPr id="316" name="Google Shape;316;p45"/>
          <p:cNvPicPr preferRelativeResize="0"/>
          <p:nvPr/>
        </p:nvPicPr>
        <p:blipFill>
          <a:blip r:embed="rId3">
            <a:alphaModFix/>
          </a:blip>
          <a:stretch>
            <a:fillRect/>
          </a:stretch>
        </p:blipFill>
        <p:spPr>
          <a:xfrm>
            <a:off x="5247750" y="711600"/>
            <a:ext cx="3743850" cy="3720304"/>
          </a:xfrm>
          <a:prstGeom prst="rect">
            <a:avLst/>
          </a:prstGeom>
          <a:noFill/>
          <a:ln>
            <a:noFill/>
          </a:ln>
        </p:spPr>
      </p:pic>
      <p:sp>
        <p:nvSpPr>
          <p:cNvPr id="317" name="Google Shape;317;p45"/>
          <p:cNvSpPr txBox="1"/>
          <p:nvPr/>
        </p:nvSpPr>
        <p:spPr>
          <a:xfrm>
            <a:off x="472825" y="988375"/>
            <a:ext cx="3948000" cy="48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s" sz="3000">
                <a:latin typeface="Anton"/>
                <a:ea typeface="Anton"/>
                <a:cs typeface="Anton"/>
                <a:sym typeface="Anton"/>
              </a:rPr>
              <a:t>ARQUITECTURA </a:t>
            </a:r>
            <a:endParaRPr sz="3000">
              <a:latin typeface="Anton"/>
              <a:ea typeface="Anton"/>
              <a:cs typeface="Anton"/>
              <a:sym typeface="Anto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p46"/>
          <p:cNvPicPr preferRelativeResize="0"/>
          <p:nvPr/>
        </p:nvPicPr>
        <p:blipFill rotWithShape="1">
          <a:blip r:embed="rId3">
            <a:alphaModFix/>
          </a:blip>
          <a:srcRect b="0" l="23487" r="21751" t="0"/>
          <a:stretch/>
        </p:blipFill>
        <p:spPr>
          <a:xfrm>
            <a:off x="5388610" y="0"/>
            <a:ext cx="3755390" cy="5143500"/>
          </a:xfrm>
          <a:prstGeom prst="rect">
            <a:avLst/>
          </a:prstGeom>
          <a:noFill/>
          <a:ln>
            <a:noFill/>
          </a:ln>
        </p:spPr>
      </p:pic>
      <p:sp>
        <p:nvSpPr>
          <p:cNvPr id="323" name="Google Shape;323;p46"/>
          <p:cNvSpPr txBox="1"/>
          <p:nvPr/>
        </p:nvSpPr>
        <p:spPr>
          <a:xfrm>
            <a:off x="472825" y="1773437"/>
            <a:ext cx="4301700" cy="2100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1000"/>
              </a:spcAft>
              <a:buNone/>
            </a:pPr>
            <a:r>
              <a:rPr lang="es" sz="1600">
                <a:latin typeface="Helvetica Neue Light"/>
                <a:ea typeface="Helvetica Neue Light"/>
                <a:cs typeface="Helvetica Neue Light"/>
                <a:sym typeface="Helvetica Neue Light"/>
              </a:rPr>
              <a:t>Controla e interpreta cada solicitud del usuario. En una SPA los cambios de URL no significan cargar </a:t>
            </a:r>
            <a:r>
              <a:rPr b="1" lang="es" sz="1600">
                <a:latin typeface="Helvetica Neue"/>
                <a:ea typeface="Helvetica Neue"/>
                <a:cs typeface="Helvetica Neue"/>
                <a:sym typeface="Helvetica Neue"/>
              </a:rPr>
              <a:t>nuevos archivos html</a:t>
            </a:r>
            <a:r>
              <a:rPr lang="es" sz="1600">
                <a:latin typeface="Helvetica Neue Light"/>
                <a:ea typeface="Helvetica Neue Light"/>
                <a:cs typeface="Helvetica Neue Light"/>
                <a:sym typeface="Helvetica Neue Light"/>
              </a:rPr>
              <a:t>, sino que son captados por un router que entiende qué modificar del DOM para representar una nueva vista 💻. Todo el proceso ocurre de manera asincrónica. </a:t>
            </a:r>
            <a:endParaRPr sz="1600">
              <a:latin typeface="Helvetica Neue Light"/>
              <a:ea typeface="Helvetica Neue Light"/>
              <a:cs typeface="Helvetica Neue Light"/>
              <a:sym typeface="Helvetica Neue Light"/>
            </a:endParaRPr>
          </a:p>
        </p:txBody>
      </p:sp>
      <p:sp>
        <p:nvSpPr>
          <p:cNvPr id="324" name="Google Shape;324;p46"/>
          <p:cNvSpPr/>
          <p:nvPr/>
        </p:nvSpPr>
        <p:spPr>
          <a:xfrm>
            <a:off x="-121600" y="255350"/>
            <a:ext cx="4693800" cy="340500"/>
          </a:xfrm>
          <a:prstGeom prst="roundRect">
            <a:avLst>
              <a:gd fmla="val 16667" name="adj"/>
            </a:avLst>
          </a:prstGeom>
          <a:solidFill>
            <a:srgbClr val="3CEFA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s">
                <a:latin typeface="Helvetica Neue Light"/>
                <a:ea typeface="Helvetica Neue Light"/>
                <a:cs typeface="Helvetica Neue Light"/>
                <a:sym typeface="Helvetica Neue Light"/>
              </a:rPr>
              <a:t>SPA - Router</a:t>
            </a:r>
            <a:endParaRPr>
              <a:latin typeface="Helvetica Neue Light"/>
              <a:ea typeface="Helvetica Neue Light"/>
              <a:cs typeface="Helvetica Neue Light"/>
              <a:sym typeface="Helvetica Neue Light"/>
            </a:endParaRPr>
          </a:p>
        </p:txBody>
      </p:sp>
      <p:sp>
        <p:nvSpPr>
          <p:cNvPr id="325" name="Google Shape;325;p46"/>
          <p:cNvSpPr txBox="1"/>
          <p:nvPr/>
        </p:nvSpPr>
        <p:spPr>
          <a:xfrm>
            <a:off x="472825" y="1269150"/>
            <a:ext cx="3948000" cy="48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s" sz="3000">
                <a:latin typeface="Anton"/>
                <a:ea typeface="Anton"/>
                <a:cs typeface="Anton"/>
                <a:sym typeface="Anton"/>
              </a:rPr>
              <a:t>ROUTER</a:t>
            </a:r>
            <a:endParaRPr sz="3000">
              <a:latin typeface="Anton"/>
              <a:ea typeface="Anton"/>
              <a:cs typeface="Anton"/>
              <a:sym typeface="Anton"/>
            </a:endParaRPr>
          </a:p>
        </p:txBody>
      </p:sp>
      <p:pic>
        <p:nvPicPr>
          <p:cNvPr id="326" name="Google Shape;326;p46"/>
          <p:cNvPicPr preferRelativeResize="0"/>
          <p:nvPr/>
        </p:nvPicPr>
        <p:blipFill>
          <a:blip r:embed="rId4">
            <a:alphaModFix/>
          </a:blip>
          <a:stretch>
            <a:fillRect/>
          </a:stretch>
        </p:blipFill>
        <p:spPr>
          <a:xfrm>
            <a:off x="7801850" y="4742225"/>
            <a:ext cx="1068826" cy="2489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7"/>
          <p:cNvSpPr txBox="1"/>
          <p:nvPr/>
        </p:nvSpPr>
        <p:spPr>
          <a:xfrm>
            <a:off x="472825" y="1635037"/>
            <a:ext cx="4301700" cy="2100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None/>
            </a:pPr>
            <a:r>
              <a:rPr lang="es" sz="1600">
                <a:latin typeface="Helvetica Neue Light"/>
                <a:ea typeface="Helvetica Neue Light"/>
                <a:cs typeface="Helvetica Neue Light"/>
                <a:sym typeface="Helvetica Neue Light"/>
              </a:rPr>
              <a:t>Es un patrón de arquitectura de software que separa los datos de una aplicación de su representación, y el módulo encargado de gestionar los eventos y la comunicación.</a:t>
            </a:r>
            <a:endParaRPr sz="1600">
              <a:latin typeface="Helvetica Neue Light"/>
              <a:ea typeface="Helvetica Neue Light"/>
              <a:cs typeface="Helvetica Neue Light"/>
              <a:sym typeface="Helvetica Neue Light"/>
            </a:endParaRPr>
          </a:p>
          <a:p>
            <a:pPr indent="0" lvl="0" marL="0" rtl="0" algn="l">
              <a:lnSpc>
                <a:spcPct val="115000"/>
              </a:lnSpc>
              <a:spcBef>
                <a:spcPts val="1000"/>
              </a:spcBef>
              <a:spcAft>
                <a:spcPts val="1000"/>
              </a:spcAft>
              <a:buNone/>
            </a:pPr>
            <a:r>
              <a:rPr b="1" lang="es" sz="1600">
                <a:latin typeface="Helvetica Neue"/>
                <a:ea typeface="Helvetica Neue"/>
                <a:cs typeface="Helvetica Neue"/>
                <a:sym typeface="Helvetica Neue"/>
              </a:rPr>
              <a:t>Define</a:t>
            </a:r>
            <a:r>
              <a:rPr lang="es" sz="1600">
                <a:latin typeface="Helvetica Neue Light"/>
                <a:ea typeface="Helvetica Neue Light"/>
                <a:cs typeface="Helvetica Neue Light"/>
                <a:sym typeface="Helvetica Neue Light"/>
              </a:rPr>
              <a:t>, por un lado, componentes para la representación de la información y, por otro lado, para la interacción del usuario 🔁.</a:t>
            </a:r>
            <a:endParaRPr sz="1600">
              <a:latin typeface="Helvetica Neue Light"/>
              <a:ea typeface="Helvetica Neue Light"/>
              <a:cs typeface="Helvetica Neue Light"/>
              <a:sym typeface="Helvetica Neue Light"/>
            </a:endParaRPr>
          </a:p>
        </p:txBody>
      </p:sp>
      <p:sp>
        <p:nvSpPr>
          <p:cNvPr id="332" name="Google Shape;332;p47"/>
          <p:cNvSpPr/>
          <p:nvPr/>
        </p:nvSpPr>
        <p:spPr>
          <a:xfrm>
            <a:off x="-121600" y="255350"/>
            <a:ext cx="4693800" cy="340500"/>
          </a:xfrm>
          <a:prstGeom prst="roundRect">
            <a:avLst>
              <a:gd fmla="val 16667" name="adj"/>
            </a:avLst>
          </a:prstGeom>
          <a:solidFill>
            <a:srgbClr val="3CEFA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s">
                <a:latin typeface="Helvetica Neue Light"/>
                <a:ea typeface="Helvetica Neue Light"/>
                <a:cs typeface="Helvetica Neue Light"/>
                <a:sym typeface="Helvetica Neue Light"/>
              </a:rPr>
              <a:t>SPA - Modelo-Vista-Controlador (MVC)</a:t>
            </a:r>
            <a:endParaRPr>
              <a:latin typeface="Helvetica Neue Light"/>
              <a:ea typeface="Helvetica Neue Light"/>
              <a:cs typeface="Helvetica Neue Light"/>
              <a:sym typeface="Helvetica Neue Light"/>
            </a:endParaRPr>
          </a:p>
        </p:txBody>
      </p:sp>
      <p:sp>
        <p:nvSpPr>
          <p:cNvPr id="333" name="Google Shape;333;p47"/>
          <p:cNvSpPr txBox="1"/>
          <p:nvPr/>
        </p:nvSpPr>
        <p:spPr>
          <a:xfrm>
            <a:off x="472825" y="1130750"/>
            <a:ext cx="3948000" cy="48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s" sz="3000">
                <a:latin typeface="Anton"/>
                <a:ea typeface="Anton"/>
                <a:cs typeface="Anton"/>
                <a:sym typeface="Anton"/>
              </a:rPr>
              <a:t>MVC</a:t>
            </a:r>
            <a:endParaRPr sz="3000">
              <a:latin typeface="Anton"/>
              <a:ea typeface="Anton"/>
              <a:cs typeface="Anton"/>
              <a:sym typeface="Anton"/>
            </a:endParaRPr>
          </a:p>
        </p:txBody>
      </p:sp>
      <p:pic>
        <p:nvPicPr>
          <p:cNvPr id="334" name="Google Shape;334;p47"/>
          <p:cNvPicPr preferRelativeResize="0"/>
          <p:nvPr/>
        </p:nvPicPr>
        <p:blipFill>
          <a:blip r:embed="rId3">
            <a:alphaModFix/>
          </a:blip>
          <a:stretch>
            <a:fillRect/>
          </a:stretch>
        </p:blipFill>
        <p:spPr>
          <a:xfrm>
            <a:off x="7801850" y="4742225"/>
            <a:ext cx="1068826" cy="248950"/>
          </a:xfrm>
          <a:prstGeom prst="rect">
            <a:avLst/>
          </a:prstGeom>
          <a:noFill/>
          <a:ln>
            <a:noFill/>
          </a:ln>
        </p:spPr>
      </p:pic>
      <p:sp>
        <p:nvSpPr>
          <p:cNvPr id="335" name="Google Shape;335;p47"/>
          <p:cNvSpPr/>
          <p:nvPr/>
        </p:nvSpPr>
        <p:spPr>
          <a:xfrm>
            <a:off x="5224225" y="1343150"/>
            <a:ext cx="3425100" cy="770100"/>
          </a:xfrm>
          <a:prstGeom prst="rect">
            <a:avLst/>
          </a:prstGeom>
          <a:noFill/>
          <a:ln cap="flat" cmpd="sng" w="1905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a:latin typeface="Helvetica Neue"/>
                <a:ea typeface="Helvetica Neue"/>
                <a:cs typeface="Helvetica Neue"/>
                <a:sym typeface="Helvetica Neue"/>
              </a:rPr>
              <a:t>Modelo</a:t>
            </a:r>
            <a:r>
              <a:rPr lang="es">
                <a:latin typeface="Helvetica Neue Light"/>
                <a:ea typeface="Helvetica Neue Light"/>
                <a:cs typeface="Helvetica Neue Light"/>
                <a:sym typeface="Helvetica Neue Light"/>
              </a:rPr>
              <a:t>: Es la representación de la información con la que opera el sistema y se encarga de gestionar su proceso. </a:t>
            </a:r>
            <a:endParaRPr>
              <a:latin typeface="Helvetica Neue Light"/>
              <a:ea typeface="Helvetica Neue Light"/>
              <a:cs typeface="Helvetica Neue Light"/>
              <a:sym typeface="Helvetica Neue Light"/>
            </a:endParaRPr>
          </a:p>
        </p:txBody>
      </p:sp>
      <p:sp>
        <p:nvSpPr>
          <p:cNvPr id="336" name="Google Shape;336;p47"/>
          <p:cNvSpPr/>
          <p:nvPr/>
        </p:nvSpPr>
        <p:spPr>
          <a:xfrm>
            <a:off x="5224225" y="2300425"/>
            <a:ext cx="3425100" cy="770100"/>
          </a:xfrm>
          <a:prstGeom prst="rect">
            <a:avLst/>
          </a:prstGeom>
          <a:noFill/>
          <a:ln cap="flat" cmpd="sng" w="1905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a:latin typeface="Helvetica Neue"/>
                <a:ea typeface="Helvetica Neue"/>
                <a:cs typeface="Helvetica Neue"/>
                <a:sym typeface="Helvetica Neue"/>
              </a:rPr>
              <a:t>C</a:t>
            </a:r>
            <a:r>
              <a:rPr b="1" lang="es">
                <a:latin typeface="Helvetica Neue"/>
                <a:ea typeface="Helvetica Neue"/>
                <a:cs typeface="Helvetica Neue"/>
                <a:sym typeface="Helvetica Neue"/>
              </a:rPr>
              <a:t>ontrolador</a:t>
            </a:r>
            <a:r>
              <a:rPr lang="es">
                <a:latin typeface="Helvetica Neue Light"/>
                <a:ea typeface="Helvetica Neue Light"/>
                <a:cs typeface="Helvetica Neue Light"/>
                <a:sym typeface="Helvetica Neue Light"/>
              </a:rPr>
              <a:t>: Responde a eventos e invoca peticiones al modelo cuando se hace una solicitud sobre la información. </a:t>
            </a:r>
            <a:endParaRPr>
              <a:latin typeface="Helvetica Neue Light"/>
              <a:ea typeface="Helvetica Neue Light"/>
              <a:cs typeface="Helvetica Neue Light"/>
              <a:sym typeface="Helvetica Neue Light"/>
            </a:endParaRPr>
          </a:p>
        </p:txBody>
      </p:sp>
      <p:sp>
        <p:nvSpPr>
          <p:cNvPr id="337" name="Google Shape;337;p47"/>
          <p:cNvSpPr/>
          <p:nvPr/>
        </p:nvSpPr>
        <p:spPr>
          <a:xfrm>
            <a:off x="5224225" y="3257700"/>
            <a:ext cx="3425100" cy="770100"/>
          </a:xfrm>
          <a:prstGeom prst="rect">
            <a:avLst/>
          </a:prstGeom>
          <a:noFill/>
          <a:ln cap="flat" cmpd="sng" w="1905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a:latin typeface="Helvetica Neue"/>
                <a:ea typeface="Helvetica Neue"/>
                <a:cs typeface="Helvetica Neue"/>
                <a:sym typeface="Helvetica Neue"/>
              </a:rPr>
              <a:t>Vista</a:t>
            </a:r>
            <a:r>
              <a:rPr lang="es">
                <a:latin typeface="Helvetica Neue Light"/>
                <a:ea typeface="Helvetica Neue Light"/>
                <a:cs typeface="Helvetica Neue Light"/>
                <a:sym typeface="Helvetica Neue Light"/>
              </a:rPr>
              <a:t>: Presenta el </a:t>
            </a:r>
            <a:r>
              <a:rPr b="1" lang="es">
                <a:latin typeface="Helvetica Neue"/>
                <a:ea typeface="Helvetica Neue"/>
                <a:cs typeface="Helvetica Neue"/>
                <a:sym typeface="Helvetica Neue"/>
              </a:rPr>
              <a:t>modelo</a:t>
            </a:r>
            <a:r>
              <a:rPr lang="es">
                <a:latin typeface="Helvetica Neue Light"/>
                <a:ea typeface="Helvetica Neue Light"/>
                <a:cs typeface="Helvetica Neue Light"/>
                <a:sym typeface="Helvetica Neue Light"/>
              </a:rPr>
              <a:t> en un formato adecuado para interactuar (UI). Requiere del modelo la información a presentar.</a:t>
            </a:r>
            <a:endParaRPr>
              <a:latin typeface="Helvetica Neue Light"/>
              <a:ea typeface="Helvetica Neue Light"/>
              <a:cs typeface="Helvetica Neue Light"/>
              <a:sym typeface="Helvetica Neue Light"/>
            </a:endParaRPr>
          </a:p>
        </p:txBody>
      </p:sp>
      <p:cxnSp>
        <p:nvCxnSpPr>
          <p:cNvPr id="338" name="Google Shape;338;p47"/>
          <p:cNvCxnSpPr>
            <a:stCxn id="331" idx="3"/>
            <a:endCxn id="335" idx="1"/>
          </p:cNvCxnSpPr>
          <p:nvPr/>
        </p:nvCxnSpPr>
        <p:spPr>
          <a:xfrm flipH="1" rot="10800000">
            <a:off x="4774525" y="1728187"/>
            <a:ext cx="449700" cy="957300"/>
          </a:xfrm>
          <a:prstGeom prst="bentConnector3">
            <a:avLst>
              <a:gd fmla="val 50000" name="adj1"/>
            </a:avLst>
          </a:prstGeom>
          <a:noFill/>
          <a:ln cap="flat" cmpd="sng" w="19050">
            <a:solidFill>
              <a:schemeClr val="lt2"/>
            </a:solidFill>
            <a:prstDash val="solid"/>
            <a:round/>
            <a:headEnd len="med" w="med" type="none"/>
            <a:tailEnd len="med" w="med" type="none"/>
          </a:ln>
        </p:spPr>
      </p:cxnSp>
      <p:cxnSp>
        <p:nvCxnSpPr>
          <p:cNvPr id="339" name="Google Shape;339;p47"/>
          <p:cNvCxnSpPr>
            <a:stCxn id="331" idx="3"/>
            <a:endCxn id="336" idx="1"/>
          </p:cNvCxnSpPr>
          <p:nvPr/>
        </p:nvCxnSpPr>
        <p:spPr>
          <a:xfrm>
            <a:off x="4774525" y="2685487"/>
            <a:ext cx="449700" cy="600"/>
          </a:xfrm>
          <a:prstGeom prst="bentConnector3">
            <a:avLst>
              <a:gd fmla="val 50000" name="adj1"/>
            </a:avLst>
          </a:prstGeom>
          <a:noFill/>
          <a:ln cap="flat" cmpd="sng" w="19050">
            <a:solidFill>
              <a:schemeClr val="lt2"/>
            </a:solidFill>
            <a:prstDash val="solid"/>
            <a:round/>
            <a:headEnd len="med" w="med" type="none"/>
            <a:tailEnd len="med" w="med" type="none"/>
          </a:ln>
        </p:spPr>
      </p:cxnSp>
      <p:cxnSp>
        <p:nvCxnSpPr>
          <p:cNvPr id="340" name="Google Shape;340;p47"/>
          <p:cNvCxnSpPr>
            <a:stCxn id="331" idx="3"/>
            <a:endCxn id="337" idx="1"/>
          </p:cNvCxnSpPr>
          <p:nvPr/>
        </p:nvCxnSpPr>
        <p:spPr>
          <a:xfrm>
            <a:off x="4774525" y="2685487"/>
            <a:ext cx="449700" cy="957300"/>
          </a:xfrm>
          <a:prstGeom prst="bentConnector3">
            <a:avLst>
              <a:gd fmla="val 50000" name="adj1"/>
            </a:avLst>
          </a:prstGeom>
          <a:noFill/>
          <a:ln cap="flat" cmpd="sng" w="19050">
            <a:solidFill>
              <a:schemeClr val="lt2"/>
            </a:solidFill>
            <a:prstDash val="solid"/>
            <a:round/>
            <a:headEnd len="med" w="med" type="none"/>
            <a:tailEnd len="med" w="med"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8"/>
          <p:cNvSpPr/>
          <p:nvPr/>
        </p:nvSpPr>
        <p:spPr>
          <a:xfrm>
            <a:off x="-121600" y="255350"/>
            <a:ext cx="4693800" cy="340500"/>
          </a:xfrm>
          <a:prstGeom prst="roundRect">
            <a:avLst>
              <a:gd fmla="val 16667" name="adj"/>
            </a:avLst>
          </a:prstGeom>
          <a:solidFill>
            <a:srgbClr val="3CEFA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s">
                <a:latin typeface="Helvetica Neue Light"/>
                <a:ea typeface="Helvetica Neue Light"/>
                <a:cs typeface="Helvetica Neue Light"/>
                <a:sym typeface="Helvetica Neue Light"/>
              </a:rPr>
              <a:t>SPA - Modelo-Vista-Controlador (MVC)</a:t>
            </a:r>
            <a:endParaRPr>
              <a:latin typeface="Helvetica Neue Light"/>
              <a:ea typeface="Helvetica Neue Light"/>
              <a:cs typeface="Helvetica Neue Light"/>
              <a:sym typeface="Helvetica Neue Light"/>
            </a:endParaRPr>
          </a:p>
        </p:txBody>
      </p:sp>
      <p:pic>
        <p:nvPicPr>
          <p:cNvPr id="346" name="Google Shape;346;p48"/>
          <p:cNvPicPr preferRelativeResize="0"/>
          <p:nvPr/>
        </p:nvPicPr>
        <p:blipFill>
          <a:blip r:embed="rId3">
            <a:alphaModFix/>
          </a:blip>
          <a:stretch>
            <a:fillRect/>
          </a:stretch>
        </p:blipFill>
        <p:spPr>
          <a:xfrm>
            <a:off x="7801850" y="4742225"/>
            <a:ext cx="1068826" cy="248950"/>
          </a:xfrm>
          <a:prstGeom prst="rect">
            <a:avLst/>
          </a:prstGeom>
          <a:noFill/>
          <a:ln>
            <a:noFill/>
          </a:ln>
        </p:spPr>
      </p:pic>
      <p:pic>
        <p:nvPicPr>
          <p:cNvPr id="347" name="Google Shape;347;p48"/>
          <p:cNvPicPr preferRelativeResize="0"/>
          <p:nvPr/>
        </p:nvPicPr>
        <p:blipFill>
          <a:blip r:embed="rId4">
            <a:alphaModFix/>
          </a:blip>
          <a:stretch>
            <a:fillRect/>
          </a:stretch>
        </p:blipFill>
        <p:spPr>
          <a:xfrm>
            <a:off x="1003925" y="863575"/>
            <a:ext cx="7136150" cy="37577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9"/>
          <p:cNvSpPr/>
          <p:nvPr/>
        </p:nvSpPr>
        <p:spPr>
          <a:xfrm>
            <a:off x="-121600" y="255350"/>
            <a:ext cx="4693800" cy="340500"/>
          </a:xfrm>
          <a:prstGeom prst="roundRect">
            <a:avLst>
              <a:gd fmla="val 16667" name="adj"/>
            </a:avLst>
          </a:prstGeom>
          <a:solidFill>
            <a:srgbClr val="3CEFA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s">
                <a:latin typeface="Helvetica Neue Light"/>
                <a:ea typeface="Helvetica Neue Light"/>
                <a:cs typeface="Helvetica Neue Light"/>
                <a:sym typeface="Helvetica Neue Light"/>
              </a:rPr>
              <a:t>Orientación a componentes</a:t>
            </a:r>
            <a:endParaRPr>
              <a:latin typeface="Helvetica Neue Light"/>
              <a:ea typeface="Helvetica Neue Light"/>
              <a:cs typeface="Helvetica Neue Light"/>
              <a:sym typeface="Helvetica Neue Light"/>
            </a:endParaRPr>
          </a:p>
        </p:txBody>
      </p:sp>
      <p:pic>
        <p:nvPicPr>
          <p:cNvPr id="353" name="Google Shape;353;p49"/>
          <p:cNvPicPr preferRelativeResize="0"/>
          <p:nvPr/>
        </p:nvPicPr>
        <p:blipFill>
          <a:blip r:embed="rId3">
            <a:alphaModFix/>
          </a:blip>
          <a:stretch>
            <a:fillRect/>
          </a:stretch>
        </p:blipFill>
        <p:spPr>
          <a:xfrm>
            <a:off x="7801850" y="4742225"/>
            <a:ext cx="1068826" cy="248950"/>
          </a:xfrm>
          <a:prstGeom prst="rect">
            <a:avLst/>
          </a:prstGeom>
          <a:noFill/>
          <a:ln>
            <a:noFill/>
          </a:ln>
        </p:spPr>
      </p:pic>
      <p:sp>
        <p:nvSpPr>
          <p:cNvPr id="354" name="Google Shape;354;p49"/>
          <p:cNvSpPr txBox="1"/>
          <p:nvPr/>
        </p:nvSpPr>
        <p:spPr>
          <a:xfrm>
            <a:off x="553950" y="1531050"/>
            <a:ext cx="8036100" cy="208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React JS, Angular y Vue Js trabajan con </a:t>
            </a:r>
            <a:r>
              <a:rPr b="1" lang="es" sz="1800">
                <a:latin typeface="Helvetica Neue"/>
                <a:ea typeface="Helvetica Neue"/>
                <a:cs typeface="Helvetica Neue"/>
                <a:sym typeface="Helvetica Neue"/>
              </a:rPr>
              <a:t>componentes</a:t>
            </a:r>
            <a:r>
              <a:rPr lang="es" sz="1800">
                <a:latin typeface="Helvetica Neue Light"/>
                <a:ea typeface="Helvetica Neue Light"/>
                <a:cs typeface="Helvetica Neue Light"/>
                <a:sym typeface="Helvetica Neue Light"/>
              </a:rPr>
              <a:t>. </a:t>
            </a:r>
            <a:endParaRPr sz="1800">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None/>
            </a:pPr>
            <a:r>
              <a:rPr lang="es" sz="1800">
                <a:latin typeface="Helvetica Neue Light"/>
                <a:ea typeface="Helvetica Neue Light"/>
                <a:cs typeface="Helvetica Neue Light"/>
                <a:sym typeface="Helvetica Neue Light"/>
              </a:rPr>
              <a:t>¿Qué es un componente? Es un conjunto de elementos que conforman una </a:t>
            </a:r>
            <a:r>
              <a:rPr b="1" lang="es" sz="1800">
                <a:latin typeface="Helvetica Neue"/>
                <a:ea typeface="Helvetica Neue"/>
                <a:cs typeface="Helvetica Neue"/>
                <a:sym typeface="Helvetica Neue"/>
              </a:rPr>
              <a:t>unidad funcional</a:t>
            </a:r>
            <a:r>
              <a:rPr lang="es" sz="1800">
                <a:latin typeface="Helvetica Neue Light"/>
                <a:ea typeface="Helvetica Neue Light"/>
                <a:cs typeface="Helvetica Neue Light"/>
                <a:sym typeface="Helvetica Neue Light"/>
              </a:rPr>
              <a:t> (un header, un footer, un carousel, etcétera). Pensar en componentes permite dividir nuestra app en diferentes piezas y trabajarlas por separado, </a:t>
            </a:r>
            <a:r>
              <a:rPr lang="es" sz="1800">
                <a:latin typeface="Helvetica Neue Light"/>
                <a:ea typeface="Helvetica Neue Light"/>
                <a:cs typeface="Helvetica Neue Light"/>
                <a:sym typeface="Helvetica Neue Light"/>
              </a:rPr>
              <a:t>integrándose</a:t>
            </a:r>
            <a:r>
              <a:rPr lang="es" sz="1800">
                <a:latin typeface="Helvetica Neue Light"/>
                <a:ea typeface="Helvetica Neue Light"/>
                <a:cs typeface="Helvetica Neue Light"/>
                <a:sym typeface="Helvetica Neue Light"/>
              </a:rPr>
              <a:t> en una estructura mayor para formar la app 🧩.</a:t>
            </a:r>
            <a:endParaRPr sz="1800">
              <a:latin typeface="Helvetica Neue Light"/>
              <a:ea typeface="Helvetica Neue Light"/>
              <a:cs typeface="Helvetica Neue Light"/>
              <a:sym typeface="Helvetica Neue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0"/>
          <p:cNvSpPr/>
          <p:nvPr/>
        </p:nvSpPr>
        <p:spPr>
          <a:xfrm>
            <a:off x="-121600" y="255350"/>
            <a:ext cx="4693800" cy="340500"/>
          </a:xfrm>
          <a:prstGeom prst="roundRect">
            <a:avLst>
              <a:gd fmla="val 16667" name="adj"/>
            </a:avLst>
          </a:prstGeom>
          <a:solidFill>
            <a:srgbClr val="3CEFA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s">
                <a:latin typeface="Helvetica Neue Light"/>
                <a:ea typeface="Helvetica Neue Light"/>
                <a:cs typeface="Helvetica Neue Light"/>
                <a:sym typeface="Helvetica Neue Light"/>
              </a:rPr>
              <a:t>Orientación a componentes</a:t>
            </a:r>
            <a:endParaRPr>
              <a:latin typeface="Helvetica Neue Light"/>
              <a:ea typeface="Helvetica Neue Light"/>
              <a:cs typeface="Helvetica Neue Light"/>
              <a:sym typeface="Helvetica Neue Light"/>
            </a:endParaRPr>
          </a:p>
        </p:txBody>
      </p:sp>
      <p:pic>
        <p:nvPicPr>
          <p:cNvPr id="360" name="Google Shape;360;p50"/>
          <p:cNvPicPr preferRelativeResize="0"/>
          <p:nvPr/>
        </p:nvPicPr>
        <p:blipFill>
          <a:blip r:embed="rId3">
            <a:alphaModFix/>
          </a:blip>
          <a:stretch>
            <a:fillRect/>
          </a:stretch>
        </p:blipFill>
        <p:spPr>
          <a:xfrm>
            <a:off x="7801850" y="4742225"/>
            <a:ext cx="1068826" cy="248950"/>
          </a:xfrm>
          <a:prstGeom prst="rect">
            <a:avLst/>
          </a:prstGeom>
          <a:noFill/>
          <a:ln>
            <a:noFill/>
          </a:ln>
        </p:spPr>
      </p:pic>
      <p:sp>
        <p:nvSpPr>
          <p:cNvPr id="361" name="Google Shape;361;p50"/>
          <p:cNvSpPr txBox="1"/>
          <p:nvPr/>
        </p:nvSpPr>
        <p:spPr>
          <a:xfrm>
            <a:off x="553950" y="1531050"/>
            <a:ext cx="8036100" cy="208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Este enfoque nos permite desarrollar la lógica de comportamiento de cada componente </a:t>
            </a:r>
            <a:r>
              <a:rPr b="1" lang="es" sz="1800">
                <a:latin typeface="Helvetica Neue"/>
                <a:ea typeface="Helvetica Neue"/>
                <a:cs typeface="Helvetica Neue"/>
                <a:sym typeface="Helvetica Neue"/>
              </a:rPr>
              <a:t>de forma modular,</a:t>
            </a:r>
            <a:r>
              <a:rPr lang="es" sz="1800">
                <a:latin typeface="Helvetica Neue Light"/>
                <a:ea typeface="Helvetica Neue Light"/>
                <a:cs typeface="Helvetica Neue Light"/>
                <a:sym typeface="Helvetica Neue Light"/>
              </a:rPr>
              <a:t> sin interferir en la lógica de los otros. </a:t>
            </a:r>
            <a:endParaRPr sz="1800">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None/>
            </a:pPr>
            <a:r>
              <a:rPr lang="es" sz="1800">
                <a:latin typeface="Helvetica Neue Light"/>
                <a:ea typeface="Helvetica Neue Light"/>
                <a:cs typeface="Helvetica Neue Light"/>
                <a:sym typeface="Helvetica Neue Light"/>
              </a:rPr>
              <a:t>Esto significa que un componente se compone tanto por los elementos que lo representan como por la lógica que le da funcionamiento ⛓.</a:t>
            </a:r>
            <a:endParaRPr sz="1800">
              <a:latin typeface="Helvetica Neue Light"/>
              <a:ea typeface="Helvetica Neue Light"/>
              <a:cs typeface="Helvetica Neue Light"/>
              <a:sym typeface="Helvetica Neue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365" name="Shape 365"/>
        <p:cNvGrpSpPr/>
        <p:nvPr/>
      </p:nvGrpSpPr>
      <p:grpSpPr>
        <a:xfrm>
          <a:off x="0" y="0"/>
          <a:ext cx="0" cy="0"/>
          <a:chOff x="0" y="0"/>
          <a:chExt cx="0" cy="0"/>
        </a:xfrm>
      </p:grpSpPr>
      <p:sp>
        <p:nvSpPr>
          <p:cNvPr id="366" name="Google Shape;366;p51"/>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5000">
                <a:solidFill>
                  <a:srgbClr val="121212"/>
                </a:solidFill>
                <a:latin typeface="Anton"/>
                <a:ea typeface="Anton"/>
                <a:cs typeface="Anton"/>
                <a:sym typeface="Anton"/>
              </a:rPr>
              <a:t>ANGULAR, VUE &amp; REACT</a:t>
            </a:r>
            <a:endParaRPr i="1" sz="5000">
              <a:solidFill>
                <a:srgbClr val="121212"/>
              </a:solidFill>
              <a:latin typeface="Anton"/>
              <a:ea typeface="Anton"/>
              <a:cs typeface="Anton"/>
              <a:sym typeface="Anto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2"/>
          <p:cNvSpPr/>
          <p:nvPr/>
        </p:nvSpPr>
        <p:spPr>
          <a:xfrm>
            <a:off x="2986925" y="1406975"/>
            <a:ext cx="3125400" cy="536100"/>
          </a:xfrm>
          <a:prstGeom prst="roundRect">
            <a:avLst>
              <a:gd fmla="val 16667" name="adj"/>
            </a:avLst>
          </a:prstGeom>
          <a:solidFill>
            <a:srgbClr val="FAC6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52"/>
          <p:cNvSpPr/>
          <p:nvPr/>
        </p:nvSpPr>
        <p:spPr>
          <a:xfrm>
            <a:off x="2986925" y="2101400"/>
            <a:ext cx="3125400" cy="536100"/>
          </a:xfrm>
          <a:prstGeom prst="roundRect">
            <a:avLst>
              <a:gd fmla="val 16667" name="adj"/>
            </a:avLst>
          </a:prstGeom>
          <a:solidFill>
            <a:srgbClr val="FAC6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2"/>
          <p:cNvSpPr/>
          <p:nvPr/>
        </p:nvSpPr>
        <p:spPr>
          <a:xfrm>
            <a:off x="2986925" y="2795825"/>
            <a:ext cx="3125400" cy="536100"/>
          </a:xfrm>
          <a:prstGeom prst="roundRect">
            <a:avLst>
              <a:gd fmla="val 16667" name="adj"/>
            </a:avLst>
          </a:prstGeom>
          <a:solidFill>
            <a:srgbClr val="FAC6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2"/>
          <p:cNvSpPr txBox="1"/>
          <p:nvPr/>
        </p:nvSpPr>
        <p:spPr>
          <a:xfrm>
            <a:off x="2976450" y="1481850"/>
            <a:ext cx="3125400" cy="2179800"/>
          </a:xfrm>
          <a:prstGeom prst="rect">
            <a:avLst/>
          </a:prstGeom>
          <a:noFill/>
          <a:ln>
            <a:noFill/>
          </a:ln>
        </p:spPr>
        <p:txBody>
          <a:bodyPr anchorCtr="0" anchor="ctr" bIns="91425" lIns="91425" spcFirstLastPara="1" rIns="91425" wrap="square" tIns="91425">
            <a:noAutofit/>
          </a:bodyPr>
          <a:lstStyle/>
          <a:p>
            <a:pPr indent="0" lvl="0" marL="0" rtl="0" algn="ctr">
              <a:lnSpc>
                <a:spcPct val="200000"/>
              </a:lnSpc>
              <a:spcBef>
                <a:spcPts val="0"/>
              </a:spcBef>
              <a:spcAft>
                <a:spcPts val="0"/>
              </a:spcAft>
              <a:buNone/>
            </a:pPr>
            <a:r>
              <a:rPr lang="es" sz="1800">
                <a:latin typeface="Helvetica Neue Light"/>
                <a:ea typeface="Helvetica Neue Light"/>
                <a:cs typeface="Helvetica Neue Light"/>
                <a:sym typeface="Helvetica Neue Light"/>
              </a:rPr>
              <a:t>📅 Fue desarrollado en 2010.</a:t>
            </a:r>
            <a:endParaRPr sz="1800">
              <a:latin typeface="Helvetica Neue Light"/>
              <a:ea typeface="Helvetica Neue Light"/>
              <a:cs typeface="Helvetica Neue Light"/>
              <a:sym typeface="Helvetica Neue Light"/>
            </a:endParaRPr>
          </a:p>
          <a:p>
            <a:pPr indent="0" lvl="0" marL="0" rtl="0" algn="ctr">
              <a:lnSpc>
                <a:spcPct val="200000"/>
              </a:lnSpc>
              <a:spcBef>
                <a:spcPts val="1000"/>
              </a:spcBef>
              <a:spcAft>
                <a:spcPts val="0"/>
              </a:spcAft>
              <a:buNone/>
            </a:pPr>
            <a:r>
              <a:rPr lang="es" sz="1800">
                <a:latin typeface="Helvetica Neue Light"/>
                <a:ea typeface="Helvetica Neue Light"/>
                <a:cs typeface="Helvetica Neue Light"/>
                <a:sym typeface="Helvetica Neue Light"/>
              </a:rPr>
              <a:t>💻 Fue lanzado por Google.</a:t>
            </a:r>
            <a:endParaRPr sz="1800">
              <a:latin typeface="Helvetica Neue Light"/>
              <a:ea typeface="Helvetica Neue Light"/>
              <a:cs typeface="Helvetica Neue Light"/>
              <a:sym typeface="Helvetica Neue Light"/>
            </a:endParaRPr>
          </a:p>
          <a:p>
            <a:pPr indent="0" lvl="0" marL="0" rtl="0" algn="ctr">
              <a:lnSpc>
                <a:spcPct val="200000"/>
              </a:lnSpc>
              <a:spcBef>
                <a:spcPts val="1000"/>
              </a:spcBef>
              <a:spcAft>
                <a:spcPts val="1000"/>
              </a:spcAft>
              <a:buNone/>
            </a:pPr>
            <a:r>
              <a:rPr lang="es" sz="1800">
                <a:latin typeface="Helvetica Neue Light"/>
                <a:ea typeface="Helvetica Neue Light"/>
                <a:cs typeface="Helvetica Neue Light"/>
                <a:sym typeface="Helvetica Neue Light"/>
              </a:rPr>
              <a:t>🔁 Cuenta con 13 versiones.</a:t>
            </a:r>
            <a:endParaRPr sz="1800">
              <a:latin typeface="Helvetica Neue Light"/>
              <a:ea typeface="Helvetica Neue Light"/>
              <a:cs typeface="Helvetica Neue Light"/>
              <a:sym typeface="Helvetica Neue Light"/>
            </a:endParaRPr>
          </a:p>
        </p:txBody>
      </p:sp>
      <p:cxnSp>
        <p:nvCxnSpPr>
          <p:cNvPr id="375" name="Google Shape;375;p52"/>
          <p:cNvCxnSpPr>
            <a:stCxn id="376" idx="2"/>
            <a:endCxn id="371" idx="1"/>
          </p:cNvCxnSpPr>
          <p:nvPr/>
        </p:nvCxnSpPr>
        <p:spPr>
          <a:xfrm flipH="1" rot="-5400000">
            <a:off x="2065250" y="753350"/>
            <a:ext cx="1079100" cy="764100"/>
          </a:xfrm>
          <a:prstGeom prst="bentConnector2">
            <a:avLst/>
          </a:prstGeom>
          <a:noFill/>
          <a:ln cap="flat" cmpd="sng" w="19050">
            <a:solidFill>
              <a:srgbClr val="D4D4D4"/>
            </a:solidFill>
            <a:prstDash val="solid"/>
            <a:round/>
            <a:headEnd len="med" w="med" type="none"/>
            <a:tailEnd len="med" w="med" type="none"/>
          </a:ln>
        </p:spPr>
      </p:cxnSp>
      <p:cxnSp>
        <p:nvCxnSpPr>
          <p:cNvPr id="377" name="Google Shape;377;p52"/>
          <p:cNvCxnSpPr>
            <a:stCxn id="376" idx="2"/>
            <a:endCxn id="372" idx="1"/>
          </p:cNvCxnSpPr>
          <p:nvPr/>
        </p:nvCxnSpPr>
        <p:spPr>
          <a:xfrm flipH="1" rot="-5400000">
            <a:off x="1718000" y="1100600"/>
            <a:ext cx="1773600" cy="764100"/>
          </a:xfrm>
          <a:prstGeom prst="bentConnector2">
            <a:avLst/>
          </a:prstGeom>
          <a:noFill/>
          <a:ln cap="flat" cmpd="sng" w="19050">
            <a:solidFill>
              <a:srgbClr val="D4D4D4"/>
            </a:solidFill>
            <a:prstDash val="solid"/>
            <a:round/>
            <a:headEnd len="med" w="med" type="none"/>
            <a:tailEnd len="med" w="med" type="none"/>
          </a:ln>
        </p:spPr>
      </p:cxnSp>
      <p:cxnSp>
        <p:nvCxnSpPr>
          <p:cNvPr id="378" name="Google Shape;378;p52"/>
          <p:cNvCxnSpPr>
            <a:stCxn id="376" idx="2"/>
            <a:endCxn id="373" idx="1"/>
          </p:cNvCxnSpPr>
          <p:nvPr/>
        </p:nvCxnSpPr>
        <p:spPr>
          <a:xfrm flipH="1" rot="-5400000">
            <a:off x="1370750" y="1447850"/>
            <a:ext cx="2468100" cy="764100"/>
          </a:xfrm>
          <a:prstGeom prst="bentConnector2">
            <a:avLst/>
          </a:prstGeom>
          <a:noFill/>
          <a:ln cap="flat" cmpd="sng" w="19050">
            <a:solidFill>
              <a:srgbClr val="D4D4D4"/>
            </a:solidFill>
            <a:prstDash val="solid"/>
            <a:round/>
            <a:headEnd len="med" w="med" type="none"/>
            <a:tailEnd len="med" w="med" type="none"/>
          </a:ln>
        </p:spPr>
      </p:cxnSp>
      <p:sp>
        <p:nvSpPr>
          <p:cNvPr id="376" name="Google Shape;376;p52"/>
          <p:cNvSpPr/>
          <p:nvPr/>
        </p:nvSpPr>
        <p:spPr>
          <a:xfrm>
            <a:off x="-126850" y="255350"/>
            <a:ext cx="4699200" cy="340500"/>
          </a:xfrm>
          <a:prstGeom prst="roundRect">
            <a:avLst>
              <a:gd fmla="val 16667" name="adj"/>
            </a:avLst>
          </a:prstGeom>
          <a:solidFill>
            <a:srgbClr val="EF89D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s">
                <a:latin typeface="Helvetica Neue Light"/>
                <a:ea typeface="Helvetica Neue Light"/>
                <a:cs typeface="Helvetica Neue Light"/>
                <a:sym typeface="Helvetica Neue Light"/>
              </a:rPr>
              <a:t>Angular</a:t>
            </a:r>
            <a:endParaRPr>
              <a:latin typeface="Helvetica Neue Light"/>
              <a:ea typeface="Helvetica Neue Light"/>
              <a:cs typeface="Helvetica Neue Light"/>
              <a:sym typeface="Helvetica Neue Light"/>
            </a:endParaRPr>
          </a:p>
        </p:txBody>
      </p:sp>
      <p:pic>
        <p:nvPicPr>
          <p:cNvPr id="379" name="Google Shape;379;p52"/>
          <p:cNvPicPr preferRelativeResize="0"/>
          <p:nvPr/>
        </p:nvPicPr>
        <p:blipFill>
          <a:blip r:embed="rId3">
            <a:alphaModFix/>
          </a:blip>
          <a:stretch>
            <a:fillRect/>
          </a:stretch>
        </p:blipFill>
        <p:spPr>
          <a:xfrm>
            <a:off x="7801850" y="4742225"/>
            <a:ext cx="1068826" cy="248950"/>
          </a:xfrm>
          <a:prstGeom prst="rect">
            <a:avLst/>
          </a:prstGeom>
          <a:noFill/>
          <a:ln>
            <a:noFill/>
          </a:ln>
        </p:spPr>
      </p:pic>
      <p:pic>
        <p:nvPicPr>
          <p:cNvPr id="380" name="Google Shape;380;p52"/>
          <p:cNvPicPr preferRelativeResize="0"/>
          <p:nvPr/>
        </p:nvPicPr>
        <p:blipFill>
          <a:blip r:embed="rId4">
            <a:alphaModFix/>
          </a:blip>
          <a:stretch>
            <a:fillRect/>
          </a:stretch>
        </p:blipFill>
        <p:spPr>
          <a:xfrm>
            <a:off x="0" y="157513"/>
            <a:ext cx="611225" cy="53616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7"/>
          <p:cNvSpPr txBox="1"/>
          <p:nvPr/>
        </p:nvSpPr>
        <p:spPr>
          <a:xfrm>
            <a:off x="483500" y="1374025"/>
            <a:ext cx="4210200" cy="32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1250">
              <a:solidFill>
                <a:schemeClr val="dk1"/>
              </a:solidFill>
              <a:latin typeface="Helvetica Neue"/>
              <a:ea typeface="Helvetica Neue"/>
              <a:cs typeface="Helvetica Neue"/>
              <a:sym typeface="Helvetica Neue"/>
            </a:endParaRPr>
          </a:p>
          <a:p>
            <a:pPr indent="-307975" lvl="0" marL="457200" rtl="0" algn="l">
              <a:lnSpc>
                <a:spcPct val="115000"/>
              </a:lnSpc>
              <a:spcBef>
                <a:spcPts val="0"/>
              </a:spcBef>
              <a:spcAft>
                <a:spcPts val="0"/>
              </a:spcAft>
              <a:buClr>
                <a:schemeClr val="dk1"/>
              </a:buClr>
              <a:buSzPts val="1250"/>
              <a:buFont typeface="Helvetica Neue Light"/>
              <a:buChar char="●"/>
            </a:pPr>
            <a:r>
              <a:rPr b="1" lang="es" sz="1250">
                <a:solidFill>
                  <a:schemeClr val="dk1"/>
                </a:solidFill>
                <a:latin typeface="Helvetica Neue"/>
                <a:ea typeface="Helvetica Neue"/>
                <a:cs typeface="Helvetica Neue"/>
                <a:sym typeface="Helvetica Neue"/>
              </a:rPr>
              <a:t>AJAX: </a:t>
            </a:r>
            <a:r>
              <a:rPr lang="es" sz="1250">
                <a:solidFill>
                  <a:schemeClr val="dk1"/>
                </a:solidFill>
                <a:latin typeface="Helvetica Neue Light"/>
                <a:ea typeface="Helvetica Neue Light"/>
                <a:cs typeface="Helvetica Neue Light"/>
                <a:sym typeface="Helvetica Neue Light"/>
              </a:rPr>
              <a:t>Un conjunto de técnicas de desarrollo que permiten que las aplicaciones web funcionen de forma asincrónica para procesar tareas en segundo plano. Cualquier APP o web que emplee AJAX puede enviar y recibir datos sin volver a cargar toda la página.</a:t>
            </a:r>
            <a:endParaRPr sz="1250">
              <a:solidFill>
                <a:schemeClr val="dk1"/>
              </a:solidFill>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a:p>
            <a:pPr indent="-307975" lvl="0" marL="457200" rtl="0" algn="l">
              <a:lnSpc>
                <a:spcPct val="115000"/>
              </a:lnSpc>
              <a:spcBef>
                <a:spcPts val="0"/>
              </a:spcBef>
              <a:spcAft>
                <a:spcPts val="0"/>
              </a:spcAft>
              <a:buClr>
                <a:schemeClr val="dk1"/>
              </a:buClr>
              <a:buSzPts val="1250"/>
              <a:buFont typeface="Helvetica Neue Light"/>
              <a:buChar char="●"/>
            </a:pPr>
            <a:r>
              <a:rPr b="1" lang="es" sz="1250">
                <a:solidFill>
                  <a:schemeClr val="dk1"/>
                </a:solidFill>
                <a:latin typeface="Helvetica Neue"/>
                <a:ea typeface="Helvetica Neue"/>
                <a:cs typeface="Helvetica Neue"/>
                <a:sym typeface="Helvetica Neue"/>
              </a:rPr>
              <a:t>Peticiones HTTP:</a:t>
            </a:r>
            <a:r>
              <a:rPr lang="es" sz="1250">
                <a:solidFill>
                  <a:schemeClr val="dk1"/>
                </a:solidFill>
                <a:latin typeface="Helvetica Neue"/>
                <a:ea typeface="Helvetica Neue"/>
                <a:cs typeface="Helvetica Neue"/>
                <a:sym typeface="Helvetica Neue"/>
              </a:rPr>
              <a:t> </a:t>
            </a:r>
            <a:r>
              <a:rPr lang="es" sz="1250">
                <a:solidFill>
                  <a:schemeClr val="dk1"/>
                </a:solidFill>
                <a:latin typeface="Helvetica Neue Light"/>
                <a:ea typeface="Helvetica Neue Light"/>
                <a:cs typeface="Helvetica Neue Light"/>
                <a:sym typeface="Helvetica Neue Light"/>
              </a:rPr>
              <a:t>Están definidas por varias partes: URL, método (Get, Post, Put, Delete), headers, body y parámetros (Query Params o URL Params). </a:t>
            </a:r>
            <a:endParaRPr sz="1250">
              <a:solidFill>
                <a:schemeClr val="dk1"/>
              </a:solidFill>
              <a:latin typeface="Helvetica Neue Light"/>
              <a:ea typeface="Helvetica Neue Light"/>
              <a:cs typeface="Helvetica Neue Light"/>
              <a:sym typeface="Helvetica Neue Light"/>
            </a:endParaRPr>
          </a:p>
        </p:txBody>
      </p:sp>
      <p:sp>
        <p:nvSpPr>
          <p:cNvPr id="78" name="Google Shape;78;p17"/>
          <p:cNvSpPr txBox="1"/>
          <p:nvPr/>
        </p:nvSpPr>
        <p:spPr>
          <a:xfrm>
            <a:off x="504000" y="122600"/>
            <a:ext cx="81360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s"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s" sz="2000">
                <a:latin typeface="Anton"/>
                <a:ea typeface="Anton"/>
                <a:cs typeface="Anton"/>
                <a:sym typeface="Anton"/>
              </a:rPr>
              <a:t>Clase 15</a:t>
            </a:r>
            <a:endParaRPr i="1" sz="2000">
              <a:latin typeface="Anton"/>
              <a:ea typeface="Anton"/>
              <a:cs typeface="Anton"/>
              <a:sym typeface="Anton"/>
            </a:endParaRPr>
          </a:p>
        </p:txBody>
      </p:sp>
      <p:pic>
        <p:nvPicPr>
          <p:cNvPr id="79" name="Google Shape;79;p1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0" name="Google Shape;80;p17"/>
          <p:cNvSpPr txBox="1"/>
          <p:nvPr/>
        </p:nvSpPr>
        <p:spPr>
          <a:xfrm>
            <a:off x="4773750" y="1568575"/>
            <a:ext cx="3980700" cy="1262100"/>
          </a:xfrm>
          <a:prstGeom prst="rect">
            <a:avLst/>
          </a:prstGeom>
          <a:noFill/>
          <a:ln>
            <a:noFill/>
          </a:ln>
        </p:spPr>
        <p:txBody>
          <a:bodyPr anchorCtr="0" anchor="t" bIns="91425" lIns="91425" spcFirstLastPara="1" rIns="91425" wrap="square" tIns="91425">
            <a:spAutoFit/>
          </a:bodyPr>
          <a:lstStyle/>
          <a:p>
            <a:pPr indent="-307975" lvl="0" marL="457200" rtl="0" algn="l">
              <a:lnSpc>
                <a:spcPct val="115000"/>
              </a:lnSpc>
              <a:spcBef>
                <a:spcPts val="0"/>
              </a:spcBef>
              <a:spcAft>
                <a:spcPts val="0"/>
              </a:spcAft>
              <a:buClr>
                <a:schemeClr val="dk1"/>
              </a:buClr>
              <a:buSzPts val="1250"/>
              <a:buFont typeface="Helvetica Neue Light"/>
              <a:buChar char="●"/>
            </a:pPr>
            <a:r>
              <a:rPr b="1" lang="es" sz="1250">
                <a:solidFill>
                  <a:schemeClr val="dk1"/>
                </a:solidFill>
                <a:latin typeface="Helvetica Neue"/>
                <a:ea typeface="Helvetica Neue"/>
                <a:cs typeface="Helvetica Neue"/>
                <a:sym typeface="Helvetica Neue"/>
              </a:rPr>
              <a:t>Fetch:</a:t>
            </a:r>
            <a:r>
              <a:rPr lang="es" sz="1250">
                <a:solidFill>
                  <a:schemeClr val="dk1"/>
                </a:solidFill>
                <a:latin typeface="Helvetica Neue"/>
                <a:ea typeface="Helvetica Neue"/>
                <a:cs typeface="Helvetica Neue"/>
                <a:sym typeface="Helvetica Neue"/>
              </a:rPr>
              <a:t> </a:t>
            </a:r>
            <a:r>
              <a:rPr lang="es" sz="1250">
                <a:solidFill>
                  <a:schemeClr val="dk1"/>
                </a:solidFill>
                <a:latin typeface="Helvetica Neue Light"/>
                <a:ea typeface="Helvetica Neue Light"/>
                <a:cs typeface="Helvetica Neue Light"/>
                <a:sym typeface="Helvetica Neue Light"/>
              </a:rPr>
              <a:t>Javascript nos ofrece el método fetch() para hacer peticiones HTTP a algún servicio externo. Como estas peticiones son asincrónicas, convenientemente el método fetch() trabaja con promesas.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3"/>
          <p:cNvSpPr/>
          <p:nvPr/>
        </p:nvSpPr>
        <p:spPr>
          <a:xfrm>
            <a:off x="-126850" y="255350"/>
            <a:ext cx="4699200" cy="340500"/>
          </a:xfrm>
          <a:prstGeom prst="roundRect">
            <a:avLst>
              <a:gd fmla="val 16667" name="adj"/>
            </a:avLst>
          </a:prstGeom>
          <a:solidFill>
            <a:srgbClr val="EF89D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s">
                <a:latin typeface="Helvetica Neue Light"/>
                <a:ea typeface="Helvetica Neue Light"/>
                <a:cs typeface="Helvetica Neue Light"/>
                <a:sym typeface="Helvetica Neue Light"/>
              </a:rPr>
              <a:t>Angular</a:t>
            </a:r>
            <a:endParaRPr>
              <a:latin typeface="Helvetica Neue Light"/>
              <a:ea typeface="Helvetica Neue Light"/>
              <a:cs typeface="Helvetica Neue Light"/>
              <a:sym typeface="Helvetica Neue Light"/>
            </a:endParaRPr>
          </a:p>
        </p:txBody>
      </p:sp>
      <p:pic>
        <p:nvPicPr>
          <p:cNvPr id="386" name="Google Shape;386;p53"/>
          <p:cNvPicPr preferRelativeResize="0"/>
          <p:nvPr/>
        </p:nvPicPr>
        <p:blipFill>
          <a:blip r:embed="rId3">
            <a:alphaModFix/>
          </a:blip>
          <a:stretch>
            <a:fillRect/>
          </a:stretch>
        </p:blipFill>
        <p:spPr>
          <a:xfrm>
            <a:off x="7801850" y="4742225"/>
            <a:ext cx="1068826" cy="248950"/>
          </a:xfrm>
          <a:prstGeom prst="rect">
            <a:avLst/>
          </a:prstGeom>
          <a:noFill/>
          <a:ln>
            <a:noFill/>
          </a:ln>
        </p:spPr>
      </p:pic>
      <p:pic>
        <p:nvPicPr>
          <p:cNvPr id="387" name="Google Shape;387;p53"/>
          <p:cNvPicPr preferRelativeResize="0"/>
          <p:nvPr/>
        </p:nvPicPr>
        <p:blipFill>
          <a:blip r:embed="rId4">
            <a:alphaModFix/>
          </a:blip>
          <a:stretch>
            <a:fillRect/>
          </a:stretch>
        </p:blipFill>
        <p:spPr>
          <a:xfrm>
            <a:off x="0" y="157513"/>
            <a:ext cx="611225" cy="536163"/>
          </a:xfrm>
          <a:prstGeom prst="rect">
            <a:avLst/>
          </a:prstGeom>
          <a:noFill/>
          <a:ln>
            <a:noFill/>
          </a:ln>
        </p:spPr>
      </p:pic>
      <p:sp>
        <p:nvSpPr>
          <p:cNvPr id="388" name="Google Shape;388;p53"/>
          <p:cNvSpPr txBox="1"/>
          <p:nvPr/>
        </p:nvSpPr>
        <p:spPr>
          <a:xfrm>
            <a:off x="558900" y="1901288"/>
            <a:ext cx="8026200" cy="1848000"/>
          </a:xfrm>
          <a:prstGeom prst="rect">
            <a:avLst/>
          </a:prstGeom>
          <a:noFill/>
          <a:ln>
            <a:noFill/>
          </a:ln>
        </p:spPr>
        <p:txBody>
          <a:bodyPr anchorCtr="0" anchor="ctr" bIns="91425" lIns="91425" spcFirstLastPara="1" rIns="91425" wrap="square" tIns="91425">
            <a:noAutofit/>
          </a:bodyPr>
          <a:lstStyle/>
          <a:p>
            <a:pPr indent="-330200" lvl="0" marL="457200" rtl="0" algn="l">
              <a:lnSpc>
                <a:spcPct val="115000"/>
              </a:lnSpc>
              <a:spcBef>
                <a:spcPts val="0"/>
              </a:spcBef>
              <a:spcAft>
                <a:spcPts val="0"/>
              </a:spcAft>
              <a:buClr>
                <a:srgbClr val="EF89D2"/>
              </a:buClr>
              <a:buSzPts val="1600"/>
              <a:buFont typeface="Helvetica Neue Light"/>
              <a:buChar char="●"/>
            </a:pPr>
            <a:r>
              <a:rPr lang="es" sz="1600">
                <a:latin typeface="Helvetica Neue Light"/>
                <a:ea typeface="Helvetica Neue Light"/>
                <a:cs typeface="Helvetica Neue Light"/>
                <a:sym typeface="Helvetica Neue Light"/>
              </a:rPr>
              <a:t>Está basado en </a:t>
            </a:r>
            <a:r>
              <a:rPr b="1" lang="es" sz="1600">
                <a:latin typeface="Helvetica Neue"/>
                <a:ea typeface="Helvetica Neue"/>
                <a:cs typeface="Helvetica Neue"/>
                <a:sym typeface="Helvetica Neue"/>
              </a:rPr>
              <a:t>Typescript</a:t>
            </a:r>
            <a:r>
              <a:rPr lang="es" sz="1600">
                <a:latin typeface="Helvetica Neue Light"/>
                <a:ea typeface="Helvetica Neue Light"/>
                <a:cs typeface="Helvetica Neue Light"/>
                <a:sym typeface="Helvetica Neue Light"/>
              </a:rPr>
              <a:t>.</a:t>
            </a:r>
            <a:endParaRPr sz="1600">
              <a:latin typeface="Helvetica Neue Light"/>
              <a:ea typeface="Helvetica Neue Light"/>
              <a:cs typeface="Helvetica Neue Light"/>
              <a:sym typeface="Helvetica Neue Light"/>
            </a:endParaRPr>
          </a:p>
          <a:p>
            <a:pPr indent="-330200" lvl="0" marL="457200" rtl="0" algn="l">
              <a:lnSpc>
                <a:spcPct val="115000"/>
              </a:lnSpc>
              <a:spcBef>
                <a:spcPts val="0"/>
              </a:spcBef>
              <a:spcAft>
                <a:spcPts val="0"/>
              </a:spcAft>
              <a:buClr>
                <a:srgbClr val="EF89D2"/>
              </a:buClr>
              <a:buSzPts val="1600"/>
              <a:buFont typeface="Helvetica Neue Light"/>
              <a:buChar char="●"/>
            </a:pPr>
            <a:r>
              <a:rPr lang="es" sz="1600">
                <a:latin typeface="Helvetica Neue Light"/>
                <a:ea typeface="Helvetica Neue Light"/>
                <a:cs typeface="Helvetica Neue Light"/>
                <a:sym typeface="Helvetica Neue Light"/>
              </a:rPr>
              <a:t>Utiliza un sistema de inyección de dependencias jerárquico impulsando su </a:t>
            </a:r>
            <a:r>
              <a:rPr b="1" lang="es" sz="1600">
                <a:latin typeface="Helvetica Neue"/>
                <a:ea typeface="Helvetica Neue"/>
                <a:cs typeface="Helvetica Neue"/>
                <a:sym typeface="Helvetica Neue"/>
              </a:rPr>
              <a:t>rendimiento</a:t>
            </a:r>
            <a:r>
              <a:rPr lang="es" sz="1600">
                <a:latin typeface="Helvetica Neue Light"/>
                <a:ea typeface="Helvetica Neue Light"/>
                <a:cs typeface="Helvetica Neue Light"/>
                <a:sym typeface="Helvetica Neue Light"/>
              </a:rPr>
              <a:t>. </a:t>
            </a:r>
            <a:endParaRPr sz="1600">
              <a:latin typeface="Helvetica Neue Light"/>
              <a:ea typeface="Helvetica Neue Light"/>
              <a:cs typeface="Helvetica Neue Light"/>
              <a:sym typeface="Helvetica Neue Light"/>
            </a:endParaRPr>
          </a:p>
          <a:p>
            <a:pPr indent="-330200" lvl="0" marL="457200" rtl="0" algn="l">
              <a:lnSpc>
                <a:spcPct val="115000"/>
              </a:lnSpc>
              <a:spcBef>
                <a:spcPts val="0"/>
              </a:spcBef>
              <a:spcAft>
                <a:spcPts val="0"/>
              </a:spcAft>
              <a:buClr>
                <a:srgbClr val="EF89D2"/>
              </a:buClr>
              <a:buSzPts val="1600"/>
              <a:buFont typeface="Helvetica Neue Light"/>
              <a:buChar char="●"/>
            </a:pPr>
            <a:r>
              <a:rPr lang="es" sz="1600">
                <a:latin typeface="Helvetica Neue Light"/>
                <a:ea typeface="Helvetica Neue Light"/>
                <a:cs typeface="Helvetica Neue Light"/>
                <a:sym typeface="Helvetica Neue Light"/>
              </a:rPr>
              <a:t>Implementa la detección de cambios basados en árboles </a:t>
            </a:r>
            <a:r>
              <a:rPr b="1" lang="es" sz="1600">
                <a:latin typeface="Helvetica Neue"/>
                <a:ea typeface="Helvetica Neue"/>
                <a:cs typeface="Helvetica Neue"/>
                <a:sym typeface="Helvetica Neue"/>
              </a:rPr>
              <a:t>unidireccionales</a:t>
            </a:r>
            <a:r>
              <a:rPr lang="es" sz="1600">
                <a:latin typeface="Helvetica Neue Light"/>
                <a:ea typeface="Helvetica Neue Light"/>
                <a:cs typeface="Helvetica Neue Light"/>
                <a:sym typeface="Helvetica Neue Light"/>
              </a:rPr>
              <a:t>.</a:t>
            </a:r>
            <a:endParaRPr sz="1600">
              <a:latin typeface="Helvetica Neue Light"/>
              <a:ea typeface="Helvetica Neue Light"/>
              <a:cs typeface="Helvetica Neue Light"/>
              <a:sym typeface="Helvetica Neue Light"/>
            </a:endParaRPr>
          </a:p>
          <a:p>
            <a:pPr indent="-330200" lvl="0" marL="457200" rtl="0" algn="l">
              <a:lnSpc>
                <a:spcPct val="115000"/>
              </a:lnSpc>
              <a:spcBef>
                <a:spcPts val="0"/>
              </a:spcBef>
              <a:spcAft>
                <a:spcPts val="0"/>
              </a:spcAft>
              <a:buClr>
                <a:srgbClr val="EF89D2"/>
              </a:buClr>
              <a:buSzPts val="1600"/>
              <a:buFont typeface="Helvetica Neue Light"/>
              <a:buChar char="●"/>
            </a:pPr>
            <a:r>
              <a:rPr lang="es" sz="1600">
                <a:latin typeface="Helvetica Neue Light"/>
                <a:ea typeface="Helvetica Neue Light"/>
                <a:cs typeface="Helvetica Neue Light"/>
                <a:sym typeface="Helvetica Neue Light"/>
              </a:rPr>
              <a:t>Posee una curva de aprendizaje </a:t>
            </a:r>
            <a:r>
              <a:rPr b="1" lang="es" sz="1600">
                <a:latin typeface="Helvetica Neue"/>
                <a:ea typeface="Helvetica Neue"/>
                <a:cs typeface="Helvetica Neue"/>
                <a:sym typeface="Helvetica Neue"/>
              </a:rPr>
              <a:t>empinada</a:t>
            </a:r>
            <a:r>
              <a:rPr lang="es" sz="1600">
                <a:latin typeface="Helvetica Neue Light"/>
                <a:ea typeface="Helvetica Neue Light"/>
                <a:cs typeface="Helvetica Neue Light"/>
                <a:sym typeface="Helvetica Neue Light"/>
              </a:rPr>
              <a:t>. </a:t>
            </a:r>
            <a:endParaRPr sz="1600">
              <a:latin typeface="Helvetica Neue Light"/>
              <a:ea typeface="Helvetica Neue Light"/>
              <a:cs typeface="Helvetica Neue Light"/>
              <a:sym typeface="Helvetica Neue Light"/>
            </a:endParaRPr>
          </a:p>
          <a:p>
            <a:pPr indent="-330200" lvl="0" marL="457200" rtl="0" algn="l">
              <a:lnSpc>
                <a:spcPct val="115000"/>
              </a:lnSpc>
              <a:spcBef>
                <a:spcPts val="0"/>
              </a:spcBef>
              <a:spcAft>
                <a:spcPts val="0"/>
              </a:spcAft>
              <a:buClr>
                <a:srgbClr val="EF89D2"/>
              </a:buClr>
              <a:buSzPts val="1600"/>
              <a:buFont typeface="Helvetica Neue Light"/>
              <a:buChar char="●"/>
            </a:pPr>
            <a:r>
              <a:rPr lang="es" sz="1600">
                <a:latin typeface="Helvetica Neue Light"/>
                <a:ea typeface="Helvetica Neue Light"/>
                <a:cs typeface="Helvetica Neue Light"/>
                <a:sym typeface="Helvetica Neue Light"/>
              </a:rPr>
              <a:t>Ofrece una solución </a:t>
            </a:r>
            <a:r>
              <a:rPr b="1" lang="es" sz="1600">
                <a:latin typeface="Helvetica Neue"/>
                <a:ea typeface="Helvetica Neue"/>
                <a:cs typeface="Helvetica Neue"/>
                <a:sym typeface="Helvetica Neue"/>
              </a:rPr>
              <a:t>integral </a:t>
            </a:r>
            <a:r>
              <a:rPr lang="es" sz="1600">
                <a:latin typeface="Helvetica Neue Light"/>
                <a:ea typeface="Helvetica Neue Light"/>
                <a:cs typeface="Helvetica Neue Light"/>
                <a:sym typeface="Helvetica Neue Light"/>
              </a:rPr>
              <a:t>y </a:t>
            </a:r>
            <a:r>
              <a:rPr b="1" lang="es" sz="1600">
                <a:latin typeface="Helvetica Neue"/>
                <a:ea typeface="Helvetica Neue"/>
                <a:cs typeface="Helvetica Neue"/>
                <a:sym typeface="Helvetica Neue"/>
              </a:rPr>
              <a:t>completa </a:t>
            </a:r>
            <a:r>
              <a:rPr lang="es" sz="1600">
                <a:latin typeface="Helvetica Neue Light"/>
                <a:ea typeface="Helvetica Neue Light"/>
                <a:cs typeface="Helvetica Neue Light"/>
                <a:sym typeface="Helvetica Neue Light"/>
              </a:rPr>
              <a:t>para desarrollar aplicaciones.</a:t>
            </a:r>
            <a:endParaRPr sz="1600">
              <a:latin typeface="Helvetica Neue Light"/>
              <a:ea typeface="Helvetica Neue Light"/>
              <a:cs typeface="Helvetica Neue Light"/>
              <a:sym typeface="Helvetica Neue Light"/>
            </a:endParaRPr>
          </a:p>
        </p:txBody>
      </p:sp>
      <p:sp>
        <p:nvSpPr>
          <p:cNvPr id="389" name="Google Shape;389;p53"/>
          <p:cNvSpPr txBox="1"/>
          <p:nvPr/>
        </p:nvSpPr>
        <p:spPr>
          <a:xfrm>
            <a:off x="611225" y="1295600"/>
            <a:ext cx="5966100" cy="60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s" sz="2800">
                <a:latin typeface="Anton"/>
                <a:ea typeface="Anton"/>
                <a:cs typeface="Anton"/>
                <a:sym typeface="Anton"/>
              </a:rPr>
              <a:t>CARACTERÍSTICAS CENTRALES:</a:t>
            </a:r>
            <a:endParaRPr i="1" sz="2800">
              <a:latin typeface="Anton"/>
              <a:ea typeface="Anton"/>
              <a:cs typeface="Anton"/>
              <a:sym typeface="Anto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4"/>
          <p:cNvSpPr/>
          <p:nvPr/>
        </p:nvSpPr>
        <p:spPr>
          <a:xfrm>
            <a:off x="2986925" y="1406975"/>
            <a:ext cx="3125400" cy="536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4"/>
          <p:cNvSpPr/>
          <p:nvPr/>
        </p:nvSpPr>
        <p:spPr>
          <a:xfrm>
            <a:off x="2986925" y="2101400"/>
            <a:ext cx="3125400" cy="536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54"/>
          <p:cNvSpPr/>
          <p:nvPr/>
        </p:nvSpPr>
        <p:spPr>
          <a:xfrm>
            <a:off x="2986925" y="2795825"/>
            <a:ext cx="3125400" cy="536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4"/>
          <p:cNvSpPr txBox="1"/>
          <p:nvPr/>
        </p:nvSpPr>
        <p:spPr>
          <a:xfrm>
            <a:off x="2813925" y="1481850"/>
            <a:ext cx="3483000" cy="2179800"/>
          </a:xfrm>
          <a:prstGeom prst="rect">
            <a:avLst/>
          </a:prstGeom>
          <a:noFill/>
          <a:ln>
            <a:noFill/>
          </a:ln>
        </p:spPr>
        <p:txBody>
          <a:bodyPr anchorCtr="0" anchor="ctr" bIns="91425" lIns="91425" spcFirstLastPara="1" rIns="91425" wrap="square" tIns="91425">
            <a:noAutofit/>
          </a:bodyPr>
          <a:lstStyle/>
          <a:p>
            <a:pPr indent="0" lvl="0" marL="0" rtl="0" algn="ctr">
              <a:lnSpc>
                <a:spcPct val="200000"/>
              </a:lnSpc>
              <a:spcBef>
                <a:spcPts val="0"/>
              </a:spcBef>
              <a:spcAft>
                <a:spcPts val="0"/>
              </a:spcAft>
              <a:buNone/>
            </a:pPr>
            <a:r>
              <a:rPr lang="es" sz="1800">
                <a:latin typeface="Helvetica Neue Light"/>
                <a:ea typeface="Helvetica Neue Light"/>
                <a:cs typeface="Helvetica Neue Light"/>
                <a:sym typeface="Helvetica Neue Light"/>
              </a:rPr>
              <a:t>📅 Fue desarrollado en 2013.</a:t>
            </a:r>
            <a:endParaRPr sz="1800">
              <a:latin typeface="Helvetica Neue Light"/>
              <a:ea typeface="Helvetica Neue Light"/>
              <a:cs typeface="Helvetica Neue Light"/>
              <a:sym typeface="Helvetica Neue Light"/>
            </a:endParaRPr>
          </a:p>
          <a:p>
            <a:pPr indent="0" lvl="0" marL="0" rtl="0" algn="ctr">
              <a:lnSpc>
                <a:spcPct val="200000"/>
              </a:lnSpc>
              <a:spcBef>
                <a:spcPts val="1000"/>
              </a:spcBef>
              <a:spcAft>
                <a:spcPts val="0"/>
              </a:spcAft>
              <a:buNone/>
            </a:pPr>
            <a:r>
              <a:rPr lang="es" sz="1800">
                <a:latin typeface="Helvetica Neue Light"/>
                <a:ea typeface="Helvetica Neue Light"/>
                <a:cs typeface="Helvetica Neue Light"/>
                <a:sym typeface="Helvetica Neue Light"/>
              </a:rPr>
              <a:t>💻 Fue lanzado por Facebook.</a:t>
            </a:r>
            <a:endParaRPr sz="1800">
              <a:latin typeface="Helvetica Neue Light"/>
              <a:ea typeface="Helvetica Neue Light"/>
              <a:cs typeface="Helvetica Neue Light"/>
              <a:sym typeface="Helvetica Neue Light"/>
            </a:endParaRPr>
          </a:p>
          <a:p>
            <a:pPr indent="0" lvl="0" marL="0" rtl="0" algn="ctr">
              <a:lnSpc>
                <a:spcPct val="200000"/>
              </a:lnSpc>
              <a:spcBef>
                <a:spcPts val="1000"/>
              </a:spcBef>
              <a:spcAft>
                <a:spcPts val="1000"/>
              </a:spcAft>
              <a:buNone/>
            </a:pPr>
            <a:r>
              <a:rPr lang="es" sz="1800">
                <a:latin typeface="Helvetica Neue Light"/>
                <a:ea typeface="Helvetica Neue Light"/>
                <a:cs typeface="Helvetica Neue Light"/>
                <a:sym typeface="Helvetica Neue Light"/>
              </a:rPr>
              <a:t>🔁 Cuenta con 17 versiones.</a:t>
            </a:r>
            <a:endParaRPr sz="1800">
              <a:latin typeface="Helvetica Neue Light"/>
              <a:ea typeface="Helvetica Neue Light"/>
              <a:cs typeface="Helvetica Neue Light"/>
              <a:sym typeface="Helvetica Neue Light"/>
            </a:endParaRPr>
          </a:p>
        </p:txBody>
      </p:sp>
      <p:sp>
        <p:nvSpPr>
          <p:cNvPr id="398" name="Google Shape;398;p54"/>
          <p:cNvSpPr/>
          <p:nvPr/>
        </p:nvSpPr>
        <p:spPr>
          <a:xfrm>
            <a:off x="-138400" y="255350"/>
            <a:ext cx="4710600" cy="340500"/>
          </a:xfrm>
          <a:prstGeom prst="roundRect">
            <a:avLst>
              <a:gd fmla="val 16667" name="adj"/>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s">
                <a:latin typeface="Helvetica Neue Light"/>
                <a:ea typeface="Helvetica Neue Light"/>
                <a:cs typeface="Helvetica Neue Light"/>
                <a:sym typeface="Helvetica Neue Light"/>
              </a:rPr>
              <a:t>React</a:t>
            </a:r>
            <a:endParaRPr>
              <a:latin typeface="Helvetica Neue Light"/>
              <a:ea typeface="Helvetica Neue Light"/>
              <a:cs typeface="Helvetica Neue Light"/>
              <a:sym typeface="Helvetica Neue Light"/>
            </a:endParaRPr>
          </a:p>
        </p:txBody>
      </p:sp>
      <p:pic>
        <p:nvPicPr>
          <p:cNvPr id="399" name="Google Shape;399;p54"/>
          <p:cNvPicPr preferRelativeResize="0"/>
          <p:nvPr/>
        </p:nvPicPr>
        <p:blipFill>
          <a:blip r:embed="rId3">
            <a:alphaModFix/>
          </a:blip>
          <a:stretch>
            <a:fillRect/>
          </a:stretch>
        </p:blipFill>
        <p:spPr>
          <a:xfrm>
            <a:off x="7801850" y="4742225"/>
            <a:ext cx="1068826" cy="248950"/>
          </a:xfrm>
          <a:prstGeom prst="rect">
            <a:avLst/>
          </a:prstGeom>
          <a:noFill/>
          <a:ln>
            <a:noFill/>
          </a:ln>
        </p:spPr>
      </p:pic>
      <p:pic>
        <p:nvPicPr>
          <p:cNvPr id="400" name="Google Shape;400;p54"/>
          <p:cNvPicPr preferRelativeResize="0"/>
          <p:nvPr/>
        </p:nvPicPr>
        <p:blipFill>
          <a:blip r:embed="rId4">
            <a:alphaModFix/>
          </a:blip>
          <a:stretch>
            <a:fillRect/>
          </a:stretch>
        </p:blipFill>
        <p:spPr>
          <a:xfrm>
            <a:off x="198525" y="159972"/>
            <a:ext cx="611226" cy="531255"/>
          </a:xfrm>
          <a:prstGeom prst="rect">
            <a:avLst/>
          </a:prstGeom>
          <a:noFill/>
          <a:ln>
            <a:noFill/>
          </a:ln>
        </p:spPr>
      </p:pic>
      <p:cxnSp>
        <p:nvCxnSpPr>
          <p:cNvPr id="401" name="Google Shape;401;p54"/>
          <p:cNvCxnSpPr>
            <a:endCxn id="394" idx="1"/>
          </p:cNvCxnSpPr>
          <p:nvPr/>
        </p:nvCxnSpPr>
        <p:spPr>
          <a:xfrm flipH="1" rot="-5400000">
            <a:off x="2065325" y="753425"/>
            <a:ext cx="1079100" cy="764100"/>
          </a:xfrm>
          <a:prstGeom prst="bentConnector2">
            <a:avLst/>
          </a:prstGeom>
          <a:noFill/>
          <a:ln cap="flat" cmpd="sng" w="19050">
            <a:solidFill>
              <a:srgbClr val="D4D4D4"/>
            </a:solidFill>
            <a:prstDash val="solid"/>
            <a:round/>
            <a:headEnd len="med" w="med" type="none"/>
            <a:tailEnd len="med" w="med" type="none"/>
          </a:ln>
        </p:spPr>
      </p:cxnSp>
      <p:cxnSp>
        <p:nvCxnSpPr>
          <p:cNvPr id="402" name="Google Shape;402;p54"/>
          <p:cNvCxnSpPr>
            <a:endCxn id="395" idx="1"/>
          </p:cNvCxnSpPr>
          <p:nvPr/>
        </p:nvCxnSpPr>
        <p:spPr>
          <a:xfrm flipH="1" rot="-5400000">
            <a:off x="1718075" y="1100600"/>
            <a:ext cx="1773600" cy="764100"/>
          </a:xfrm>
          <a:prstGeom prst="bentConnector2">
            <a:avLst/>
          </a:prstGeom>
          <a:noFill/>
          <a:ln cap="flat" cmpd="sng" w="19050">
            <a:solidFill>
              <a:srgbClr val="D4D4D4"/>
            </a:solidFill>
            <a:prstDash val="solid"/>
            <a:round/>
            <a:headEnd len="med" w="med" type="none"/>
            <a:tailEnd len="med" w="med" type="none"/>
          </a:ln>
        </p:spPr>
      </p:cxnSp>
      <p:cxnSp>
        <p:nvCxnSpPr>
          <p:cNvPr id="403" name="Google Shape;403;p54"/>
          <p:cNvCxnSpPr>
            <a:endCxn id="396" idx="1"/>
          </p:cNvCxnSpPr>
          <p:nvPr/>
        </p:nvCxnSpPr>
        <p:spPr>
          <a:xfrm flipH="1" rot="-5400000">
            <a:off x="1370825" y="1447775"/>
            <a:ext cx="2468100" cy="764100"/>
          </a:xfrm>
          <a:prstGeom prst="bentConnector2">
            <a:avLst/>
          </a:prstGeom>
          <a:noFill/>
          <a:ln cap="flat" cmpd="sng" w="19050">
            <a:solidFill>
              <a:srgbClr val="D4D4D4"/>
            </a:solidFill>
            <a:prstDash val="solid"/>
            <a:round/>
            <a:headEnd len="med" w="med" type="none"/>
            <a:tailEnd len="med" w="med" type="non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5"/>
          <p:cNvSpPr/>
          <p:nvPr/>
        </p:nvSpPr>
        <p:spPr>
          <a:xfrm>
            <a:off x="-138400" y="255350"/>
            <a:ext cx="4710600" cy="340500"/>
          </a:xfrm>
          <a:prstGeom prst="roundRect">
            <a:avLst>
              <a:gd fmla="val 16667" name="adj"/>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s">
                <a:latin typeface="Helvetica Neue Light"/>
                <a:ea typeface="Helvetica Neue Light"/>
                <a:cs typeface="Helvetica Neue Light"/>
                <a:sym typeface="Helvetica Neue Light"/>
              </a:rPr>
              <a:t>React</a:t>
            </a:r>
            <a:endParaRPr>
              <a:latin typeface="Helvetica Neue Light"/>
              <a:ea typeface="Helvetica Neue Light"/>
              <a:cs typeface="Helvetica Neue Light"/>
              <a:sym typeface="Helvetica Neue Light"/>
            </a:endParaRPr>
          </a:p>
        </p:txBody>
      </p:sp>
      <p:pic>
        <p:nvPicPr>
          <p:cNvPr id="409" name="Google Shape;409;p55"/>
          <p:cNvPicPr preferRelativeResize="0"/>
          <p:nvPr/>
        </p:nvPicPr>
        <p:blipFill>
          <a:blip r:embed="rId3">
            <a:alphaModFix/>
          </a:blip>
          <a:stretch>
            <a:fillRect/>
          </a:stretch>
        </p:blipFill>
        <p:spPr>
          <a:xfrm>
            <a:off x="7801850" y="4742225"/>
            <a:ext cx="1068826" cy="248950"/>
          </a:xfrm>
          <a:prstGeom prst="rect">
            <a:avLst/>
          </a:prstGeom>
          <a:noFill/>
          <a:ln>
            <a:noFill/>
          </a:ln>
        </p:spPr>
      </p:pic>
      <p:pic>
        <p:nvPicPr>
          <p:cNvPr id="410" name="Google Shape;410;p55"/>
          <p:cNvPicPr preferRelativeResize="0"/>
          <p:nvPr/>
        </p:nvPicPr>
        <p:blipFill>
          <a:blip r:embed="rId4">
            <a:alphaModFix/>
          </a:blip>
          <a:stretch>
            <a:fillRect/>
          </a:stretch>
        </p:blipFill>
        <p:spPr>
          <a:xfrm>
            <a:off x="198525" y="159972"/>
            <a:ext cx="611226" cy="531255"/>
          </a:xfrm>
          <a:prstGeom prst="rect">
            <a:avLst/>
          </a:prstGeom>
          <a:noFill/>
          <a:ln>
            <a:noFill/>
          </a:ln>
        </p:spPr>
      </p:pic>
      <p:sp>
        <p:nvSpPr>
          <p:cNvPr id="411" name="Google Shape;411;p55"/>
          <p:cNvSpPr txBox="1"/>
          <p:nvPr/>
        </p:nvSpPr>
        <p:spPr>
          <a:xfrm>
            <a:off x="558900" y="1901300"/>
            <a:ext cx="8026200" cy="2088900"/>
          </a:xfrm>
          <a:prstGeom prst="rect">
            <a:avLst/>
          </a:prstGeom>
          <a:noFill/>
          <a:ln>
            <a:noFill/>
          </a:ln>
        </p:spPr>
        <p:txBody>
          <a:bodyPr anchorCtr="0" anchor="ctr" bIns="91425" lIns="91425" spcFirstLastPara="1" rIns="91425" wrap="square" tIns="91425">
            <a:noAutofit/>
          </a:bodyPr>
          <a:lstStyle/>
          <a:p>
            <a:pPr indent="-330200" lvl="0" marL="457200" rtl="0" algn="l">
              <a:lnSpc>
                <a:spcPct val="115000"/>
              </a:lnSpc>
              <a:spcBef>
                <a:spcPts val="0"/>
              </a:spcBef>
              <a:spcAft>
                <a:spcPts val="0"/>
              </a:spcAft>
              <a:buClr>
                <a:srgbClr val="D4D4D4"/>
              </a:buClr>
              <a:buSzPts val="1600"/>
              <a:buFont typeface="Helvetica Neue Light"/>
              <a:buChar char="●"/>
            </a:pPr>
            <a:r>
              <a:rPr lang="es" sz="1600">
                <a:latin typeface="Helvetica Neue Light"/>
                <a:ea typeface="Helvetica Neue Light"/>
                <a:cs typeface="Helvetica Neue Light"/>
                <a:sym typeface="Helvetica Neue Light"/>
              </a:rPr>
              <a:t>C</a:t>
            </a:r>
            <a:r>
              <a:rPr lang="es" sz="1600">
                <a:latin typeface="Helvetica Neue Light"/>
                <a:ea typeface="Helvetica Neue Light"/>
                <a:cs typeface="Helvetica Neue Light"/>
                <a:sym typeface="Helvetica Neue Light"/>
              </a:rPr>
              <a:t>ombina la lógica y la vista de los componentes, y su integración entre ellos. Es decir, en el mismo bloque de código define la </a:t>
            </a:r>
            <a:r>
              <a:rPr b="1" lang="es" sz="1600">
                <a:latin typeface="Helvetica Neue"/>
                <a:ea typeface="Helvetica Neue"/>
                <a:cs typeface="Helvetica Neue"/>
                <a:sym typeface="Helvetica Neue"/>
              </a:rPr>
              <a:t>estructura </a:t>
            </a:r>
            <a:r>
              <a:rPr lang="es" sz="1600">
                <a:latin typeface="Helvetica Neue Light"/>
                <a:ea typeface="Helvetica Neue Light"/>
                <a:cs typeface="Helvetica Neue Light"/>
                <a:sym typeface="Helvetica Neue Light"/>
              </a:rPr>
              <a:t>del elemento y su </a:t>
            </a:r>
            <a:r>
              <a:rPr b="1" lang="es" sz="1600">
                <a:latin typeface="Helvetica Neue"/>
                <a:ea typeface="Helvetica Neue"/>
                <a:cs typeface="Helvetica Neue"/>
                <a:sym typeface="Helvetica Neue"/>
              </a:rPr>
              <a:t>lógica</a:t>
            </a:r>
            <a:r>
              <a:rPr lang="es" sz="1600">
                <a:latin typeface="Helvetica Neue Light"/>
                <a:ea typeface="Helvetica Neue Light"/>
                <a:cs typeface="Helvetica Neue Light"/>
                <a:sym typeface="Helvetica Neue Light"/>
              </a:rPr>
              <a:t>. </a:t>
            </a:r>
            <a:endParaRPr sz="1600">
              <a:latin typeface="Helvetica Neue Light"/>
              <a:ea typeface="Helvetica Neue Light"/>
              <a:cs typeface="Helvetica Neue Light"/>
              <a:sym typeface="Helvetica Neue Light"/>
            </a:endParaRPr>
          </a:p>
          <a:p>
            <a:pPr indent="-330200" lvl="0" marL="457200" rtl="0" algn="l">
              <a:lnSpc>
                <a:spcPct val="115000"/>
              </a:lnSpc>
              <a:spcBef>
                <a:spcPts val="0"/>
              </a:spcBef>
              <a:spcAft>
                <a:spcPts val="0"/>
              </a:spcAft>
              <a:buClr>
                <a:srgbClr val="D4D4D4"/>
              </a:buClr>
              <a:buSzPts val="1600"/>
              <a:buFont typeface="Helvetica Neue Light"/>
              <a:buChar char="●"/>
            </a:pPr>
            <a:r>
              <a:rPr lang="es" sz="1600">
                <a:latin typeface="Helvetica Neue Light"/>
                <a:ea typeface="Helvetica Neue Light"/>
                <a:cs typeface="Helvetica Neue Light"/>
                <a:sym typeface="Helvetica Neue Light"/>
              </a:rPr>
              <a:t>La </a:t>
            </a:r>
            <a:r>
              <a:rPr b="1" lang="es" sz="1600">
                <a:latin typeface="Helvetica Neue"/>
                <a:ea typeface="Helvetica Neue"/>
                <a:cs typeface="Helvetica Neue"/>
                <a:sym typeface="Helvetica Neue"/>
              </a:rPr>
              <a:t>documentación </a:t>
            </a:r>
            <a:r>
              <a:rPr lang="es" sz="1600">
                <a:latin typeface="Helvetica Neue Light"/>
                <a:ea typeface="Helvetica Neue Light"/>
                <a:cs typeface="Helvetica Neue Light"/>
                <a:sym typeface="Helvetica Neue Light"/>
              </a:rPr>
              <a:t>ofrece guías prácticas que facilitan su aprendizaje. </a:t>
            </a:r>
            <a:endParaRPr sz="1600">
              <a:latin typeface="Helvetica Neue Light"/>
              <a:ea typeface="Helvetica Neue Light"/>
              <a:cs typeface="Helvetica Neue Light"/>
              <a:sym typeface="Helvetica Neue Light"/>
            </a:endParaRPr>
          </a:p>
          <a:p>
            <a:pPr indent="-330200" lvl="0" marL="457200" rtl="0" algn="l">
              <a:lnSpc>
                <a:spcPct val="115000"/>
              </a:lnSpc>
              <a:spcBef>
                <a:spcPts val="0"/>
              </a:spcBef>
              <a:spcAft>
                <a:spcPts val="0"/>
              </a:spcAft>
              <a:buClr>
                <a:srgbClr val="D4D4D4"/>
              </a:buClr>
              <a:buSzPts val="1600"/>
              <a:buFont typeface="Helvetica Neue Light"/>
              <a:buChar char="●"/>
            </a:pPr>
            <a:r>
              <a:rPr b="1" lang="es" sz="1600">
                <a:latin typeface="Helvetica Neue"/>
                <a:ea typeface="Helvetica Neue"/>
                <a:cs typeface="Helvetica Neue"/>
                <a:sym typeface="Helvetica Neue"/>
              </a:rPr>
              <a:t>No es completo</a:t>
            </a:r>
            <a:r>
              <a:rPr lang="es" sz="1600">
                <a:latin typeface="Helvetica Neue Light"/>
                <a:ea typeface="Helvetica Neue Light"/>
                <a:cs typeface="Helvetica Neue Light"/>
                <a:sym typeface="Helvetica Neue Light"/>
              </a:rPr>
              <a:t>, las funciones avanzadas requieren instalación de librerías de terceros.</a:t>
            </a:r>
            <a:endParaRPr sz="1600">
              <a:latin typeface="Helvetica Neue Light"/>
              <a:ea typeface="Helvetica Neue Light"/>
              <a:cs typeface="Helvetica Neue Light"/>
              <a:sym typeface="Helvetica Neue Light"/>
            </a:endParaRPr>
          </a:p>
          <a:p>
            <a:pPr indent="-330200" lvl="0" marL="457200" rtl="0" algn="l">
              <a:lnSpc>
                <a:spcPct val="115000"/>
              </a:lnSpc>
              <a:spcBef>
                <a:spcPts val="0"/>
              </a:spcBef>
              <a:spcAft>
                <a:spcPts val="0"/>
              </a:spcAft>
              <a:buClr>
                <a:srgbClr val="D4D4D4"/>
              </a:buClr>
              <a:buSzPts val="1600"/>
              <a:buFont typeface="Helvetica Neue Light"/>
              <a:buChar char="●"/>
            </a:pPr>
            <a:r>
              <a:rPr b="1" lang="es" sz="1600">
                <a:latin typeface="Helvetica Neue"/>
                <a:ea typeface="Helvetica Neue"/>
                <a:cs typeface="Helvetica Neue"/>
                <a:sym typeface="Helvetica Neue"/>
              </a:rPr>
              <a:t>Es customizable</a:t>
            </a:r>
            <a:r>
              <a:rPr lang="es" sz="1600">
                <a:latin typeface="Helvetica Neue Light"/>
                <a:ea typeface="Helvetica Neue Light"/>
                <a:cs typeface="Helvetica Neue Light"/>
                <a:sym typeface="Helvetica Neue Light"/>
              </a:rPr>
              <a:t>, permite crear aplicaciones de todo tipo y complejidad.</a:t>
            </a:r>
            <a:endParaRPr sz="1600">
              <a:latin typeface="Helvetica Neue Light"/>
              <a:ea typeface="Helvetica Neue Light"/>
              <a:cs typeface="Helvetica Neue Light"/>
              <a:sym typeface="Helvetica Neue Light"/>
            </a:endParaRPr>
          </a:p>
          <a:p>
            <a:pPr indent="-330200" lvl="0" marL="457200" rtl="0" algn="l">
              <a:lnSpc>
                <a:spcPct val="115000"/>
              </a:lnSpc>
              <a:spcBef>
                <a:spcPts val="0"/>
              </a:spcBef>
              <a:spcAft>
                <a:spcPts val="0"/>
              </a:spcAft>
              <a:buClr>
                <a:srgbClr val="D4D4D4"/>
              </a:buClr>
              <a:buSzPts val="1600"/>
              <a:buFont typeface="Helvetica Neue Light"/>
              <a:buChar char="●"/>
            </a:pPr>
            <a:r>
              <a:rPr lang="es" sz="1600">
                <a:latin typeface="Helvetica Neue Light"/>
                <a:ea typeface="Helvetica Neue Light"/>
                <a:cs typeface="Helvetica Neue Light"/>
                <a:sym typeface="Helvetica Neue Light"/>
              </a:rPr>
              <a:t>Su flexibilidad y performance lo hacen el más </a:t>
            </a:r>
            <a:r>
              <a:rPr b="1" lang="es" sz="1600">
                <a:latin typeface="Helvetica Neue"/>
                <a:ea typeface="Helvetica Neue"/>
                <a:cs typeface="Helvetica Neue"/>
                <a:sym typeface="Helvetica Neue"/>
              </a:rPr>
              <a:t>popular </a:t>
            </a:r>
            <a:r>
              <a:rPr lang="es" sz="1600">
                <a:latin typeface="Helvetica Neue Light"/>
                <a:ea typeface="Helvetica Neue Light"/>
                <a:cs typeface="Helvetica Neue Light"/>
                <a:sym typeface="Helvetica Neue Light"/>
              </a:rPr>
              <a:t>de los tres. </a:t>
            </a:r>
            <a:endParaRPr sz="1600">
              <a:latin typeface="Helvetica Neue Light"/>
              <a:ea typeface="Helvetica Neue Light"/>
              <a:cs typeface="Helvetica Neue Light"/>
              <a:sym typeface="Helvetica Neue Light"/>
            </a:endParaRPr>
          </a:p>
        </p:txBody>
      </p:sp>
      <p:sp>
        <p:nvSpPr>
          <p:cNvPr id="412" name="Google Shape;412;p55"/>
          <p:cNvSpPr txBox="1"/>
          <p:nvPr/>
        </p:nvSpPr>
        <p:spPr>
          <a:xfrm>
            <a:off x="611225" y="1295600"/>
            <a:ext cx="5966100" cy="60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s" sz="2800">
                <a:latin typeface="Anton"/>
                <a:ea typeface="Anton"/>
                <a:cs typeface="Anton"/>
                <a:sym typeface="Anton"/>
              </a:rPr>
              <a:t>CARACTERÍSTICAS CENTRALES:</a:t>
            </a:r>
            <a:endParaRPr i="1" sz="2800">
              <a:latin typeface="Anton"/>
              <a:ea typeface="Anton"/>
              <a:cs typeface="Anton"/>
              <a:sym typeface="Anto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6"/>
          <p:cNvSpPr/>
          <p:nvPr/>
        </p:nvSpPr>
        <p:spPr>
          <a:xfrm>
            <a:off x="2986925" y="1406975"/>
            <a:ext cx="3125400" cy="536100"/>
          </a:xfrm>
          <a:prstGeom prst="roundRect">
            <a:avLst>
              <a:gd fmla="val 16667" name="adj"/>
            </a:avLst>
          </a:prstGeom>
          <a:solidFill>
            <a:srgbClr val="F1FF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56"/>
          <p:cNvSpPr/>
          <p:nvPr/>
        </p:nvSpPr>
        <p:spPr>
          <a:xfrm>
            <a:off x="2986925" y="2101400"/>
            <a:ext cx="3125400" cy="536100"/>
          </a:xfrm>
          <a:prstGeom prst="roundRect">
            <a:avLst>
              <a:gd fmla="val 16667" name="adj"/>
            </a:avLst>
          </a:prstGeom>
          <a:solidFill>
            <a:srgbClr val="F1FF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6"/>
          <p:cNvSpPr/>
          <p:nvPr/>
        </p:nvSpPr>
        <p:spPr>
          <a:xfrm>
            <a:off x="2986925" y="2795825"/>
            <a:ext cx="3125400" cy="536100"/>
          </a:xfrm>
          <a:prstGeom prst="roundRect">
            <a:avLst>
              <a:gd fmla="val 16667" name="adj"/>
            </a:avLst>
          </a:prstGeom>
          <a:solidFill>
            <a:srgbClr val="F1FF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6"/>
          <p:cNvSpPr txBox="1"/>
          <p:nvPr/>
        </p:nvSpPr>
        <p:spPr>
          <a:xfrm>
            <a:off x="2906200" y="1481850"/>
            <a:ext cx="3275100" cy="2179800"/>
          </a:xfrm>
          <a:prstGeom prst="rect">
            <a:avLst/>
          </a:prstGeom>
          <a:noFill/>
          <a:ln>
            <a:noFill/>
          </a:ln>
        </p:spPr>
        <p:txBody>
          <a:bodyPr anchorCtr="0" anchor="ctr" bIns="91425" lIns="91425" spcFirstLastPara="1" rIns="91425" wrap="square" tIns="91425">
            <a:noAutofit/>
          </a:bodyPr>
          <a:lstStyle/>
          <a:p>
            <a:pPr indent="0" lvl="0" marL="0" rtl="0" algn="ctr">
              <a:lnSpc>
                <a:spcPct val="200000"/>
              </a:lnSpc>
              <a:spcBef>
                <a:spcPts val="0"/>
              </a:spcBef>
              <a:spcAft>
                <a:spcPts val="0"/>
              </a:spcAft>
              <a:buNone/>
            </a:pPr>
            <a:r>
              <a:rPr lang="es" sz="1800">
                <a:latin typeface="Helvetica Neue Light"/>
                <a:ea typeface="Helvetica Neue Light"/>
                <a:cs typeface="Helvetica Neue Light"/>
                <a:sym typeface="Helvetica Neue Light"/>
              </a:rPr>
              <a:t>📅 Fue desarrollado en 2014.</a:t>
            </a:r>
            <a:endParaRPr sz="1800">
              <a:latin typeface="Helvetica Neue Light"/>
              <a:ea typeface="Helvetica Neue Light"/>
              <a:cs typeface="Helvetica Neue Light"/>
              <a:sym typeface="Helvetica Neue Light"/>
            </a:endParaRPr>
          </a:p>
          <a:p>
            <a:pPr indent="0" lvl="0" marL="0" rtl="0" algn="ctr">
              <a:lnSpc>
                <a:spcPct val="200000"/>
              </a:lnSpc>
              <a:spcBef>
                <a:spcPts val="1000"/>
              </a:spcBef>
              <a:spcAft>
                <a:spcPts val="0"/>
              </a:spcAft>
              <a:buNone/>
            </a:pPr>
            <a:r>
              <a:rPr lang="es" sz="1800">
                <a:latin typeface="Helvetica Neue Light"/>
                <a:ea typeface="Helvetica Neue Light"/>
                <a:cs typeface="Helvetica Neue Light"/>
                <a:sym typeface="Helvetica Neue Light"/>
              </a:rPr>
              <a:t>💻 Fue lanzado por Evan You.</a:t>
            </a:r>
            <a:endParaRPr sz="1800">
              <a:latin typeface="Helvetica Neue Light"/>
              <a:ea typeface="Helvetica Neue Light"/>
              <a:cs typeface="Helvetica Neue Light"/>
              <a:sym typeface="Helvetica Neue Light"/>
            </a:endParaRPr>
          </a:p>
          <a:p>
            <a:pPr indent="0" lvl="0" marL="0" rtl="0" algn="ctr">
              <a:lnSpc>
                <a:spcPct val="200000"/>
              </a:lnSpc>
              <a:spcBef>
                <a:spcPts val="1000"/>
              </a:spcBef>
              <a:spcAft>
                <a:spcPts val="1000"/>
              </a:spcAft>
              <a:buNone/>
            </a:pPr>
            <a:r>
              <a:rPr lang="es" sz="1800">
                <a:latin typeface="Helvetica Neue Light"/>
                <a:ea typeface="Helvetica Neue Light"/>
                <a:cs typeface="Helvetica Neue Light"/>
                <a:sym typeface="Helvetica Neue Light"/>
              </a:rPr>
              <a:t>🔁 Versión actual: 3.0.</a:t>
            </a:r>
            <a:endParaRPr sz="1800">
              <a:latin typeface="Helvetica Neue Light"/>
              <a:ea typeface="Helvetica Neue Light"/>
              <a:cs typeface="Helvetica Neue Light"/>
              <a:sym typeface="Helvetica Neue Light"/>
            </a:endParaRPr>
          </a:p>
        </p:txBody>
      </p:sp>
      <p:sp>
        <p:nvSpPr>
          <p:cNvPr id="421" name="Google Shape;421;p56"/>
          <p:cNvSpPr/>
          <p:nvPr/>
        </p:nvSpPr>
        <p:spPr>
          <a:xfrm>
            <a:off x="-138400" y="255350"/>
            <a:ext cx="4710600" cy="340500"/>
          </a:xfrm>
          <a:prstGeom prst="roundRect">
            <a:avLst>
              <a:gd fmla="val 16667" name="adj"/>
            </a:avLst>
          </a:prstGeom>
          <a:solidFill>
            <a:srgbClr val="E0FF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s">
                <a:latin typeface="Helvetica Neue Light"/>
                <a:ea typeface="Helvetica Neue Light"/>
                <a:cs typeface="Helvetica Neue Light"/>
                <a:sym typeface="Helvetica Neue Light"/>
              </a:rPr>
              <a:t>Vue</a:t>
            </a:r>
            <a:endParaRPr>
              <a:latin typeface="Helvetica Neue Light"/>
              <a:ea typeface="Helvetica Neue Light"/>
              <a:cs typeface="Helvetica Neue Light"/>
              <a:sym typeface="Helvetica Neue Light"/>
            </a:endParaRPr>
          </a:p>
        </p:txBody>
      </p:sp>
      <p:pic>
        <p:nvPicPr>
          <p:cNvPr id="422" name="Google Shape;422;p56"/>
          <p:cNvPicPr preferRelativeResize="0"/>
          <p:nvPr/>
        </p:nvPicPr>
        <p:blipFill>
          <a:blip r:embed="rId3">
            <a:alphaModFix/>
          </a:blip>
          <a:stretch>
            <a:fillRect/>
          </a:stretch>
        </p:blipFill>
        <p:spPr>
          <a:xfrm>
            <a:off x="7801850" y="4742225"/>
            <a:ext cx="1068826" cy="248950"/>
          </a:xfrm>
          <a:prstGeom prst="rect">
            <a:avLst/>
          </a:prstGeom>
          <a:noFill/>
          <a:ln>
            <a:noFill/>
          </a:ln>
        </p:spPr>
      </p:pic>
      <p:pic>
        <p:nvPicPr>
          <p:cNvPr id="423" name="Google Shape;423;p56"/>
          <p:cNvPicPr preferRelativeResize="0"/>
          <p:nvPr/>
        </p:nvPicPr>
        <p:blipFill>
          <a:blip r:embed="rId4">
            <a:alphaModFix/>
          </a:blip>
          <a:stretch>
            <a:fillRect/>
          </a:stretch>
        </p:blipFill>
        <p:spPr>
          <a:xfrm>
            <a:off x="92275" y="160734"/>
            <a:ext cx="611226" cy="529729"/>
          </a:xfrm>
          <a:prstGeom prst="rect">
            <a:avLst/>
          </a:prstGeom>
          <a:noFill/>
          <a:ln>
            <a:noFill/>
          </a:ln>
          <a:effectLst>
            <a:outerShdw blurRad="57150" rotWithShape="0" algn="bl" dir="5400000" dist="19050">
              <a:srgbClr val="000000">
                <a:alpha val="50000"/>
              </a:srgbClr>
            </a:outerShdw>
          </a:effectLst>
        </p:spPr>
      </p:pic>
      <p:cxnSp>
        <p:nvCxnSpPr>
          <p:cNvPr id="424" name="Google Shape;424;p56"/>
          <p:cNvCxnSpPr>
            <a:endCxn id="417" idx="1"/>
          </p:cNvCxnSpPr>
          <p:nvPr/>
        </p:nvCxnSpPr>
        <p:spPr>
          <a:xfrm flipH="1" rot="-5400000">
            <a:off x="2065325" y="753425"/>
            <a:ext cx="1079100" cy="764100"/>
          </a:xfrm>
          <a:prstGeom prst="bentConnector2">
            <a:avLst/>
          </a:prstGeom>
          <a:noFill/>
          <a:ln cap="flat" cmpd="sng" w="19050">
            <a:solidFill>
              <a:srgbClr val="D4D4D4"/>
            </a:solidFill>
            <a:prstDash val="solid"/>
            <a:round/>
            <a:headEnd len="med" w="med" type="none"/>
            <a:tailEnd len="med" w="med" type="none"/>
          </a:ln>
        </p:spPr>
      </p:cxnSp>
      <p:cxnSp>
        <p:nvCxnSpPr>
          <p:cNvPr id="425" name="Google Shape;425;p56"/>
          <p:cNvCxnSpPr>
            <a:endCxn id="418" idx="1"/>
          </p:cNvCxnSpPr>
          <p:nvPr/>
        </p:nvCxnSpPr>
        <p:spPr>
          <a:xfrm flipH="1" rot="-5400000">
            <a:off x="1718075" y="1100600"/>
            <a:ext cx="1773600" cy="764100"/>
          </a:xfrm>
          <a:prstGeom prst="bentConnector2">
            <a:avLst/>
          </a:prstGeom>
          <a:noFill/>
          <a:ln cap="flat" cmpd="sng" w="19050">
            <a:solidFill>
              <a:srgbClr val="D4D4D4"/>
            </a:solidFill>
            <a:prstDash val="solid"/>
            <a:round/>
            <a:headEnd len="med" w="med" type="none"/>
            <a:tailEnd len="med" w="med" type="none"/>
          </a:ln>
        </p:spPr>
      </p:cxnSp>
      <p:cxnSp>
        <p:nvCxnSpPr>
          <p:cNvPr id="426" name="Google Shape;426;p56"/>
          <p:cNvCxnSpPr>
            <a:endCxn id="419" idx="1"/>
          </p:cNvCxnSpPr>
          <p:nvPr/>
        </p:nvCxnSpPr>
        <p:spPr>
          <a:xfrm flipH="1" rot="-5400000">
            <a:off x="1370825" y="1447775"/>
            <a:ext cx="2468100" cy="764100"/>
          </a:xfrm>
          <a:prstGeom prst="bentConnector2">
            <a:avLst/>
          </a:prstGeom>
          <a:noFill/>
          <a:ln cap="flat" cmpd="sng" w="19050">
            <a:solidFill>
              <a:srgbClr val="D4D4D4"/>
            </a:solidFill>
            <a:prstDash val="solid"/>
            <a:round/>
            <a:headEnd len="med" w="med" type="none"/>
            <a:tailEnd len="med" w="med" type="non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7"/>
          <p:cNvSpPr/>
          <p:nvPr/>
        </p:nvSpPr>
        <p:spPr>
          <a:xfrm>
            <a:off x="-138400" y="255350"/>
            <a:ext cx="4710600" cy="340500"/>
          </a:xfrm>
          <a:prstGeom prst="roundRect">
            <a:avLst>
              <a:gd fmla="val 16667" name="adj"/>
            </a:avLst>
          </a:prstGeom>
          <a:solidFill>
            <a:srgbClr val="E0FF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s">
                <a:latin typeface="Helvetica Neue Light"/>
                <a:ea typeface="Helvetica Neue Light"/>
                <a:cs typeface="Helvetica Neue Light"/>
                <a:sym typeface="Helvetica Neue Light"/>
              </a:rPr>
              <a:t>Vue</a:t>
            </a:r>
            <a:endParaRPr>
              <a:latin typeface="Helvetica Neue Light"/>
              <a:ea typeface="Helvetica Neue Light"/>
              <a:cs typeface="Helvetica Neue Light"/>
              <a:sym typeface="Helvetica Neue Light"/>
            </a:endParaRPr>
          </a:p>
        </p:txBody>
      </p:sp>
      <p:pic>
        <p:nvPicPr>
          <p:cNvPr id="432" name="Google Shape;432;p57"/>
          <p:cNvPicPr preferRelativeResize="0"/>
          <p:nvPr/>
        </p:nvPicPr>
        <p:blipFill>
          <a:blip r:embed="rId3">
            <a:alphaModFix/>
          </a:blip>
          <a:stretch>
            <a:fillRect/>
          </a:stretch>
        </p:blipFill>
        <p:spPr>
          <a:xfrm>
            <a:off x="7801850" y="4742225"/>
            <a:ext cx="1068826" cy="248950"/>
          </a:xfrm>
          <a:prstGeom prst="rect">
            <a:avLst/>
          </a:prstGeom>
          <a:noFill/>
          <a:ln>
            <a:noFill/>
          </a:ln>
        </p:spPr>
      </p:pic>
      <p:pic>
        <p:nvPicPr>
          <p:cNvPr id="433" name="Google Shape;433;p57"/>
          <p:cNvPicPr preferRelativeResize="0"/>
          <p:nvPr/>
        </p:nvPicPr>
        <p:blipFill>
          <a:blip r:embed="rId4">
            <a:alphaModFix/>
          </a:blip>
          <a:stretch>
            <a:fillRect/>
          </a:stretch>
        </p:blipFill>
        <p:spPr>
          <a:xfrm>
            <a:off x="92275" y="160734"/>
            <a:ext cx="611226" cy="529729"/>
          </a:xfrm>
          <a:prstGeom prst="rect">
            <a:avLst/>
          </a:prstGeom>
          <a:noFill/>
          <a:ln>
            <a:noFill/>
          </a:ln>
          <a:effectLst>
            <a:outerShdw blurRad="57150" rotWithShape="0" algn="bl" dir="5400000" dist="19050">
              <a:srgbClr val="000000">
                <a:alpha val="50000"/>
              </a:srgbClr>
            </a:outerShdw>
          </a:effectLst>
        </p:spPr>
      </p:pic>
      <p:sp>
        <p:nvSpPr>
          <p:cNvPr id="434" name="Google Shape;434;p57"/>
          <p:cNvSpPr txBox="1"/>
          <p:nvPr/>
        </p:nvSpPr>
        <p:spPr>
          <a:xfrm>
            <a:off x="558900" y="1999900"/>
            <a:ext cx="8026200" cy="2336400"/>
          </a:xfrm>
          <a:prstGeom prst="rect">
            <a:avLst/>
          </a:prstGeom>
          <a:noFill/>
          <a:ln>
            <a:noFill/>
          </a:ln>
        </p:spPr>
        <p:txBody>
          <a:bodyPr anchorCtr="0" anchor="ctr" bIns="91425" lIns="91425" spcFirstLastPara="1" rIns="91425" wrap="square" tIns="91425">
            <a:noAutofit/>
          </a:bodyPr>
          <a:lstStyle/>
          <a:p>
            <a:pPr indent="-330200" lvl="0" marL="457200" rtl="0" algn="l">
              <a:lnSpc>
                <a:spcPct val="115000"/>
              </a:lnSpc>
              <a:spcBef>
                <a:spcPts val="0"/>
              </a:spcBef>
              <a:spcAft>
                <a:spcPts val="0"/>
              </a:spcAft>
              <a:buClr>
                <a:srgbClr val="E0FF00"/>
              </a:buClr>
              <a:buSzPts val="1600"/>
              <a:buFont typeface="Helvetica Neue Light"/>
              <a:buChar char="●"/>
            </a:pPr>
            <a:r>
              <a:rPr lang="es" sz="1600">
                <a:latin typeface="Helvetica Neue Light"/>
                <a:ea typeface="Helvetica Neue Light"/>
                <a:cs typeface="Helvetica Neue Light"/>
                <a:sym typeface="Helvetica Neue Light"/>
              </a:rPr>
              <a:t>I</a:t>
            </a:r>
            <a:r>
              <a:rPr lang="es" sz="1600">
                <a:latin typeface="Helvetica Neue Light"/>
                <a:ea typeface="Helvetica Neue Light"/>
                <a:cs typeface="Helvetica Neue Light"/>
                <a:sym typeface="Helvetica Neue Light"/>
              </a:rPr>
              <a:t>ncorpora un conjunto de herramientas y funciones para un desarrollo dinámico de páginas y aplicaciones web.</a:t>
            </a:r>
            <a:endParaRPr sz="1600">
              <a:latin typeface="Helvetica Neue Light"/>
              <a:ea typeface="Helvetica Neue Light"/>
              <a:cs typeface="Helvetica Neue Light"/>
              <a:sym typeface="Helvetica Neue Light"/>
            </a:endParaRPr>
          </a:p>
          <a:p>
            <a:pPr indent="-330200" lvl="0" marL="457200" rtl="0" algn="l">
              <a:lnSpc>
                <a:spcPct val="115000"/>
              </a:lnSpc>
              <a:spcBef>
                <a:spcPts val="0"/>
              </a:spcBef>
              <a:spcAft>
                <a:spcPts val="0"/>
              </a:spcAft>
              <a:buClr>
                <a:srgbClr val="E0FF00"/>
              </a:buClr>
              <a:buSzPts val="1600"/>
              <a:buFont typeface="Helvetica Neue Light"/>
              <a:buChar char="●"/>
            </a:pPr>
            <a:r>
              <a:rPr lang="es" sz="1600">
                <a:latin typeface="Helvetica Neue Light"/>
                <a:ea typeface="Helvetica Neue Light"/>
                <a:cs typeface="Helvetica Neue Light"/>
                <a:sym typeface="Helvetica Neue Light"/>
              </a:rPr>
              <a:t>Permite crear aplicaciones SPA altamente flexibles y dinámicas.</a:t>
            </a:r>
            <a:endParaRPr sz="1600">
              <a:latin typeface="Helvetica Neue Light"/>
              <a:ea typeface="Helvetica Neue Light"/>
              <a:cs typeface="Helvetica Neue Light"/>
              <a:sym typeface="Helvetica Neue Light"/>
            </a:endParaRPr>
          </a:p>
          <a:p>
            <a:pPr indent="-330200" lvl="0" marL="457200" rtl="0" algn="l">
              <a:lnSpc>
                <a:spcPct val="115000"/>
              </a:lnSpc>
              <a:spcBef>
                <a:spcPts val="0"/>
              </a:spcBef>
              <a:spcAft>
                <a:spcPts val="0"/>
              </a:spcAft>
              <a:buClr>
                <a:srgbClr val="E0FF00"/>
              </a:buClr>
              <a:buSzPts val="1600"/>
              <a:buFont typeface="Helvetica Neue Light"/>
              <a:buChar char="●"/>
            </a:pPr>
            <a:r>
              <a:rPr lang="es" sz="1600">
                <a:latin typeface="Helvetica Neue Light"/>
                <a:ea typeface="Helvetica Neue Light"/>
                <a:cs typeface="Helvetica Neue Light"/>
                <a:sym typeface="Helvetica Neue Light"/>
              </a:rPr>
              <a:t>La vista (UI) y el comportamiento (lógica) forman parte de los componentes.</a:t>
            </a:r>
            <a:endParaRPr sz="1600">
              <a:latin typeface="Helvetica Neue Light"/>
              <a:ea typeface="Helvetica Neue Light"/>
              <a:cs typeface="Helvetica Neue Light"/>
              <a:sym typeface="Helvetica Neue Light"/>
            </a:endParaRPr>
          </a:p>
          <a:p>
            <a:pPr indent="-330200" lvl="0" marL="457200" rtl="0" algn="l">
              <a:lnSpc>
                <a:spcPct val="115000"/>
              </a:lnSpc>
              <a:spcBef>
                <a:spcPts val="0"/>
              </a:spcBef>
              <a:spcAft>
                <a:spcPts val="0"/>
              </a:spcAft>
              <a:buClr>
                <a:srgbClr val="E0FF00"/>
              </a:buClr>
              <a:buSzPts val="1600"/>
              <a:buFont typeface="Helvetica Neue Light"/>
              <a:buChar char="●"/>
            </a:pPr>
            <a:r>
              <a:rPr lang="es" sz="1600">
                <a:latin typeface="Helvetica Neue Light"/>
                <a:ea typeface="Helvetica Neue Light"/>
                <a:cs typeface="Helvetica Neue Light"/>
                <a:sym typeface="Helvetica Neue Light"/>
              </a:rPr>
              <a:t>Es altamente customizable.</a:t>
            </a:r>
            <a:endParaRPr sz="1600">
              <a:latin typeface="Helvetica Neue Light"/>
              <a:ea typeface="Helvetica Neue Light"/>
              <a:cs typeface="Helvetica Neue Light"/>
              <a:sym typeface="Helvetica Neue Light"/>
            </a:endParaRPr>
          </a:p>
          <a:p>
            <a:pPr indent="-330200" lvl="0" marL="457200" rtl="0" algn="l">
              <a:lnSpc>
                <a:spcPct val="115000"/>
              </a:lnSpc>
              <a:spcBef>
                <a:spcPts val="0"/>
              </a:spcBef>
              <a:spcAft>
                <a:spcPts val="0"/>
              </a:spcAft>
              <a:buClr>
                <a:srgbClr val="E0FF00"/>
              </a:buClr>
              <a:buSzPts val="1600"/>
              <a:buFont typeface="Helvetica Neue Light"/>
              <a:buChar char="●"/>
            </a:pPr>
            <a:r>
              <a:rPr lang="es" sz="1600">
                <a:latin typeface="Helvetica Neue Light"/>
                <a:ea typeface="Helvetica Neue Light"/>
                <a:cs typeface="Helvetica Neue Light"/>
                <a:sym typeface="Helvetica Neue Light"/>
              </a:rPr>
              <a:t>Framework progresivo: Contiene todas sus funcionalidades principales en una librería muy pequeña y permite ir añadiendo otras librerías a medida que se necesiten.</a:t>
            </a:r>
            <a:endParaRPr sz="1600">
              <a:latin typeface="Helvetica Neue Light"/>
              <a:ea typeface="Helvetica Neue Light"/>
              <a:cs typeface="Helvetica Neue Light"/>
              <a:sym typeface="Helvetica Neue Light"/>
            </a:endParaRPr>
          </a:p>
        </p:txBody>
      </p:sp>
      <p:sp>
        <p:nvSpPr>
          <p:cNvPr id="435" name="Google Shape;435;p57"/>
          <p:cNvSpPr txBox="1"/>
          <p:nvPr/>
        </p:nvSpPr>
        <p:spPr>
          <a:xfrm>
            <a:off x="611225" y="1295600"/>
            <a:ext cx="5966100" cy="60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s" sz="2800">
                <a:latin typeface="Anton"/>
                <a:ea typeface="Anton"/>
                <a:cs typeface="Anton"/>
                <a:sym typeface="Anton"/>
              </a:rPr>
              <a:t>CARACTERÍSTICAS CENTRALES:</a:t>
            </a:r>
            <a:endParaRPr i="1" sz="2800">
              <a:latin typeface="Anton"/>
              <a:ea typeface="Anton"/>
              <a:cs typeface="Anton"/>
              <a:sym typeface="Anto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9" name="Shape 439"/>
        <p:cNvGrpSpPr/>
        <p:nvPr/>
      </p:nvGrpSpPr>
      <p:grpSpPr>
        <a:xfrm>
          <a:off x="0" y="0"/>
          <a:ext cx="0" cy="0"/>
          <a:chOff x="0" y="0"/>
          <a:chExt cx="0" cy="0"/>
        </a:xfrm>
      </p:grpSpPr>
      <p:sp>
        <p:nvSpPr>
          <p:cNvPr id="440" name="Google Shape;440;p58"/>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FULLSTACK CON JS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9"/>
          <p:cNvSpPr txBox="1"/>
          <p:nvPr/>
        </p:nvSpPr>
        <p:spPr>
          <a:xfrm>
            <a:off x="472825" y="1635037"/>
            <a:ext cx="4301700" cy="2100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100"/>
              </a:spcAft>
              <a:buNone/>
            </a:pPr>
            <a:r>
              <a:rPr lang="es" sz="1600">
                <a:latin typeface="Helvetica Neue Light"/>
                <a:ea typeface="Helvetica Neue Light"/>
                <a:cs typeface="Helvetica Neue Light"/>
                <a:sym typeface="Helvetica Neue Light"/>
              </a:rPr>
              <a:t>La sigla MERN viene de </a:t>
            </a:r>
            <a:r>
              <a:rPr b="1" lang="es" sz="1600">
                <a:latin typeface="Helvetica Neue"/>
                <a:ea typeface="Helvetica Neue"/>
                <a:cs typeface="Helvetica Neue"/>
                <a:sym typeface="Helvetica Neue"/>
              </a:rPr>
              <a:t>MongoDB</a:t>
            </a:r>
            <a:r>
              <a:rPr lang="es" sz="1600">
                <a:latin typeface="Helvetica Neue Light"/>
                <a:ea typeface="Helvetica Neue Light"/>
                <a:cs typeface="Helvetica Neue Light"/>
                <a:sym typeface="Helvetica Neue Light"/>
              </a:rPr>
              <a:t>, </a:t>
            </a:r>
            <a:r>
              <a:rPr b="1" lang="es" sz="1600">
                <a:latin typeface="Helvetica Neue"/>
                <a:ea typeface="Helvetica Neue"/>
                <a:cs typeface="Helvetica Neue"/>
                <a:sym typeface="Helvetica Neue"/>
              </a:rPr>
              <a:t>Express</a:t>
            </a:r>
            <a:r>
              <a:rPr lang="es" sz="1600">
                <a:latin typeface="Helvetica Neue Light"/>
                <a:ea typeface="Helvetica Neue Light"/>
                <a:cs typeface="Helvetica Neue Light"/>
                <a:sym typeface="Helvetica Neue Light"/>
              </a:rPr>
              <a:t>, </a:t>
            </a:r>
            <a:r>
              <a:rPr b="1" lang="es" sz="1600">
                <a:latin typeface="Helvetica Neue"/>
                <a:ea typeface="Helvetica Neue"/>
                <a:cs typeface="Helvetica Neue"/>
                <a:sym typeface="Helvetica Neue"/>
              </a:rPr>
              <a:t>React</a:t>
            </a:r>
            <a:r>
              <a:rPr lang="es" sz="1600">
                <a:latin typeface="Helvetica Neue Light"/>
                <a:ea typeface="Helvetica Neue Light"/>
                <a:cs typeface="Helvetica Neue Light"/>
                <a:sym typeface="Helvetica Neue Light"/>
              </a:rPr>
              <a:t>, </a:t>
            </a:r>
            <a:r>
              <a:rPr b="1" lang="es" sz="1600">
                <a:latin typeface="Helvetica Neue"/>
                <a:ea typeface="Helvetica Neue"/>
                <a:cs typeface="Helvetica Neue"/>
                <a:sym typeface="Helvetica Neue"/>
              </a:rPr>
              <a:t>Node</a:t>
            </a:r>
            <a:r>
              <a:rPr lang="es" sz="1600">
                <a:latin typeface="Helvetica Neue Light"/>
                <a:ea typeface="Helvetica Neue Light"/>
                <a:cs typeface="Helvetica Neue Light"/>
                <a:sym typeface="Helvetica Neue Light"/>
              </a:rPr>
              <a:t>. Puedes reemplazar React por Angular o Vue, y eso da MEAN y MEVN.</a:t>
            </a:r>
            <a:endParaRPr sz="1600">
              <a:latin typeface="Helvetica Neue Light"/>
              <a:ea typeface="Helvetica Neue Light"/>
              <a:cs typeface="Helvetica Neue Light"/>
              <a:sym typeface="Helvetica Neue Light"/>
            </a:endParaRPr>
          </a:p>
        </p:txBody>
      </p:sp>
      <p:sp>
        <p:nvSpPr>
          <p:cNvPr id="446" name="Google Shape;446;p59"/>
          <p:cNvSpPr/>
          <p:nvPr/>
        </p:nvSpPr>
        <p:spPr>
          <a:xfrm>
            <a:off x="-121600" y="255350"/>
            <a:ext cx="4693800" cy="340500"/>
          </a:xfrm>
          <a:prstGeom prst="roundRect">
            <a:avLst>
              <a:gd fmla="val 16667" name="adj"/>
            </a:avLst>
          </a:prstGeom>
          <a:solidFill>
            <a:srgbClr val="3CEFA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s">
                <a:latin typeface="Helvetica Neue Light"/>
                <a:ea typeface="Helvetica Neue Light"/>
                <a:cs typeface="Helvetica Neue Light"/>
                <a:sym typeface="Helvetica Neue Light"/>
              </a:rPr>
              <a:t>Fullstack con JS</a:t>
            </a:r>
            <a:endParaRPr>
              <a:latin typeface="Helvetica Neue Light"/>
              <a:ea typeface="Helvetica Neue Light"/>
              <a:cs typeface="Helvetica Neue Light"/>
              <a:sym typeface="Helvetica Neue Light"/>
            </a:endParaRPr>
          </a:p>
        </p:txBody>
      </p:sp>
      <p:sp>
        <p:nvSpPr>
          <p:cNvPr id="447" name="Google Shape;447;p59"/>
          <p:cNvSpPr txBox="1"/>
          <p:nvPr/>
        </p:nvSpPr>
        <p:spPr>
          <a:xfrm>
            <a:off x="472825" y="1634925"/>
            <a:ext cx="3948000" cy="48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s" sz="2500">
                <a:latin typeface="Anton"/>
                <a:ea typeface="Anton"/>
                <a:cs typeface="Anton"/>
                <a:sym typeface="Anton"/>
              </a:rPr>
              <a:t>MERN, MEAN Y MEVN STACK</a:t>
            </a:r>
            <a:endParaRPr i="1" sz="2500">
              <a:latin typeface="Anton"/>
              <a:ea typeface="Anton"/>
              <a:cs typeface="Anton"/>
              <a:sym typeface="Anton"/>
            </a:endParaRPr>
          </a:p>
        </p:txBody>
      </p:sp>
      <p:pic>
        <p:nvPicPr>
          <p:cNvPr id="448" name="Google Shape;448;p59"/>
          <p:cNvPicPr preferRelativeResize="0"/>
          <p:nvPr/>
        </p:nvPicPr>
        <p:blipFill>
          <a:blip r:embed="rId3">
            <a:alphaModFix/>
          </a:blip>
          <a:stretch>
            <a:fillRect/>
          </a:stretch>
        </p:blipFill>
        <p:spPr>
          <a:xfrm>
            <a:off x="7801850" y="4742225"/>
            <a:ext cx="1068826" cy="248950"/>
          </a:xfrm>
          <a:prstGeom prst="rect">
            <a:avLst/>
          </a:prstGeom>
          <a:noFill/>
          <a:ln>
            <a:noFill/>
          </a:ln>
        </p:spPr>
      </p:pic>
      <p:sp>
        <p:nvSpPr>
          <p:cNvPr id="449" name="Google Shape;449;p59"/>
          <p:cNvSpPr/>
          <p:nvPr/>
        </p:nvSpPr>
        <p:spPr>
          <a:xfrm>
            <a:off x="5224225" y="864813"/>
            <a:ext cx="3425100" cy="770100"/>
          </a:xfrm>
          <a:prstGeom prst="rect">
            <a:avLst/>
          </a:prstGeom>
          <a:noFill/>
          <a:ln cap="flat" cmpd="sng" w="1905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a:latin typeface="Helvetica Neue"/>
                <a:ea typeface="Helvetica Neue"/>
                <a:cs typeface="Helvetica Neue"/>
                <a:sym typeface="Helvetica Neue"/>
              </a:rPr>
              <a:t>MongoDB</a:t>
            </a:r>
            <a:r>
              <a:rPr lang="es">
                <a:latin typeface="Helvetica Neue Light"/>
                <a:ea typeface="Helvetica Neue Light"/>
                <a:cs typeface="Helvetica Neue Light"/>
                <a:sym typeface="Helvetica Neue Light"/>
              </a:rPr>
              <a:t>: E</a:t>
            </a:r>
            <a:r>
              <a:rPr lang="es">
                <a:latin typeface="Helvetica Neue Light"/>
                <a:ea typeface="Helvetica Neue Light"/>
                <a:cs typeface="Helvetica Neue Light"/>
                <a:sym typeface="Helvetica Neue Light"/>
              </a:rPr>
              <a:t>s un sistema de base de datos NoSQL orientado a documentos y de código abierto.</a:t>
            </a:r>
            <a:endParaRPr>
              <a:latin typeface="Helvetica Neue Light"/>
              <a:ea typeface="Helvetica Neue Light"/>
              <a:cs typeface="Helvetica Neue Light"/>
              <a:sym typeface="Helvetica Neue Light"/>
            </a:endParaRPr>
          </a:p>
        </p:txBody>
      </p:sp>
      <p:sp>
        <p:nvSpPr>
          <p:cNvPr id="450" name="Google Shape;450;p59"/>
          <p:cNvSpPr/>
          <p:nvPr/>
        </p:nvSpPr>
        <p:spPr>
          <a:xfrm>
            <a:off x="5224225" y="1822088"/>
            <a:ext cx="3425100" cy="770100"/>
          </a:xfrm>
          <a:prstGeom prst="rect">
            <a:avLst/>
          </a:prstGeom>
          <a:noFill/>
          <a:ln cap="flat" cmpd="sng" w="1905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a:latin typeface="Helvetica Neue"/>
                <a:ea typeface="Helvetica Neue"/>
                <a:cs typeface="Helvetica Neue"/>
                <a:sym typeface="Helvetica Neue"/>
              </a:rPr>
              <a:t>Express</a:t>
            </a:r>
            <a:r>
              <a:rPr lang="es">
                <a:latin typeface="Helvetica Neue Light"/>
                <a:ea typeface="Helvetica Neue Light"/>
                <a:cs typeface="Helvetica Neue Light"/>
                <a:sym typeface="Helvetica Neue Light"/>
              </a:rPr>
              <a:t>: E</a:t>
            </a:r>
            <a:r>
              <a:rPr lang="es">
                <a:latin typeface="Helvetica Neue Light"/>
                <a:ea typeface="Helvetica Neue Light"/>
                <a:cs typeface="Helvetica Neue Light"/>
                <a:sym typeface="Helvetica Neue Light"/>
              </a:rPr>
              <a:t>s un framework para Node.js que sirve para crear aplicaciones de backend en menos tiempo </a:t>
            </a:r>
            <a:endParaRPr>
              <a:latin typeface="Helvetica Neue Light"/>
              <a:ea typeface="Helvetica Neue Light"/>
              <a:cs typeface="Helvetica Neue Light"/>
              <a:sym typeface="Helvetica Neue Light"/>
            </a:endParaRPr>
          </a:p>
        </p:txBody>
      </p:sp>
      <p:sp>
        <p:nvSpPr>
          <p:cNvPr id="451" name="Google Shape;451;p59"/>
          <p:cNvSpPr/>
          <p:nvPr/>
        </p:nvSpPr>
        <p:spPr>
          <a:xfrm>
            <a:off x="5224225" y="2779363"/>
            <a:ext cx="3425100" cy="770100"/>
          </a:xfrm>
          <a:prstGeom prst="rect">
            <a:avLst/>
          </a:prstGeom>
          <a:noFill/>
          <a:ln cap="flat" cmpd="sng" w="1905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a:latin typeface="Helvetica Neue"/>
                <a:ea typeface="Helvetica Neue"/>
                <a:cs typeface="Helvetica Neue"/>
                <a:sym typeface="Helvetica Neue"/>
              </a:rPr>
              <a:t>React/Angular/Vue</a:t>
            </a:r>
            <a:r>
              <a:rPr lang="es">
                <a:latin typeface="Helvetica Neue Light"/>
                <a:ea typeface="Helvetica Neue Light"/>
                <a:cs typeface="Helvetica Neue Light"/>
                <a:sym typeface="Helvetica Neue Light"/>
              </a:rPr>
              <a:t>: Frameworks de frontend para crear aplicaciones web.</a:t>
            </a:r>
            <a:endParaRPr>
              <a:latin typeface="Helvetica Neue Light"/>
              <a:ea typeface="Helvetica Neue Light"/>
              <a:cs typeface="Helvetica Neue Light"/>
              <a:sym typeface="Helvetica Neue Light"/>
            </a:endParaRPr>
          </a:p>
        </p:txBody>
      </p:sp>
      <p:cxnSp>
        <p:nvCxnSpPr>
          <p:cNvPr id="452" name="Google Shape;452;p59"/>
          <p:cNvCxnSpPr>
            <a:stCxn id="445" idx="3"/>
            <a:endCxn id="449" idx="1"/>
          </p:cNvCxnSpPr>
          <p:nvPr/>
        </p:nvCxnSpPr>
        <p:spPr>
          <a:xfrm flipH="1" rot="10800000">
            <a:off x="4774525" y="1249987"/>
            <a:ext cx="449700" cy="1435500"/>
          </a:xfrm>
          <a:prstGeom prst="bentConnector3">
            <a:avLst>
              <a:gd fmla="val 50000" name="adj1"/>
            </a:avLst>
          </a:prstGeom>
          <a:noFill/>
          <a:ln cap="flat" cmpd="sng" w="19050">
            <a:solidFill>
              <a:schemeClr val="lt2"/>
            </a:solidFill>
            <a:prstDash val="solid"/>
            <a:round/>
            <a:headEnd len="med" w="med" type="none"/>
            <a:tailEnd len="med" w="med" type="none"/>
          </a:ln>
        </p:spPr>
      </p:cxnSp>
      <p:cxnSp>
        <p:nvCxnSpPr>
          <p:cNvPr id="453" name="Google Shape;453;p59"/>
          <p:cNvCxnSpPr>
            <a:stCxn id="445" idx="3"/>
            <a:endCxn id="450" idx="1"/>
          </p:cNvCxnSpPr>
          <p:nvPr/>
        </p:nvCxnSpPr>
        <p:spPr>
          <a:xfrm flipH="1" rot="10800000">
            <a:off x="4774525" y="2207287"/>
            <a:ext cx="449700" cy="478200"/>
          </a:xfrm>
          <a:prstGeom prst="bentConnector3">
            <a:avLst>
              <a:gd fmla="val 50000" name="adj1"/>
            </a:avLst>
          </a:prstGeom>
          <a:noFill/>
          <a:ln cap="flat" cmpd="sng" w="19050">
            <a:solidFill>
              <a:schemeClr val="lt2"/>
            </a:solidFill>
            <a:prstDash val="solid"/>
            <a:round/>
            <a:headEnd len="med" w="med" type="none"/>
            <a:tailEnd len="med" w="med" type="none"/>
          </a:ln>
        </p:spPr>
      </p:cxnSp>
      <p:cxnSp>
        <p:nvCxnSpPr>
          <p:cNvPr id="454" name="Google Shape;454;p59"/>
          <p:cNvCxnSpPr>
            <a:stCxn id="445" idx="3"/>
            <a:endCxn id="451" idx="1"/>
          </p:cNvCxnSpPr>
          <p:nvPr/>
        </p:nvCxnSpPr>
        <p:spPr>
          <a:xfrm>
            <a:off x="4774525" y="2685487"/>
            <a:ext cx="449700" cy="478800"/>
          </a:xfrm>
          <a:prstGeom prst="bentConnector3">
            <a:avLst>
              <a:gd fmla="val 50000" name="adj1"/>
            </a:avLst>
          </a:prstGeom>
          <a:noFill/>
          <a:ln cap="flat" cmpd="sng" w="19050">
            <a:solidFill>
              <a:schemeClr val="lt2"/>
            </a:solidFill>
            <a:prstDash val="solid"/>
            <a:round/>
            <a:headEnd len="med" w="med" type="none"/>
            <a:tailEnd len="med" w="med" type="none"/>
          </a:ln>
        </p:spPr>
      </p:cxnSp>
      <p:sp>
        <p:nvSpPr>
          <p:cNvPr id="455" name="Google Shape;455;p59"/>
          <p:cNvSpPr/>
          <p:nvPr/>
        </p:nvSpPr>
        <p:spPr>
          <a:xfrm>
            <a:off x="5224225" y="3736638"/>
            <a:ext cx="3425100" cy="770100"/>
          </a:xfrm>
          <a:prstGeom prst="rect">
            <a:avLst/>
          </a:prstGeom>
          <a:noFill/>
          <a:ln cap="flat" cmpd="sng" w="1905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a:latin typeface="Helvetica Neue"/>
                <a:ea typeface="Helvetica Neue"/>
                <a:cs typeface="Helvetica Neue"/>
                <a:sym typeface="Helvetica Neue"/>
              </a:rPr>
              <a:t>Node</a:t>
            </a:r>
            <a:r>
              <a:rPr lang="es">
                <a:latin typeface="Helvetica Neue Light"/>
                <a:ea typeface="Helvetica Neue Light"/>
                <a:cs typeface="Helvetica Neue Light"/>
                <a:sym typeface="Helvetica Neue Light"/>
              </a:rPr>
              <a:t>: E</a:t>
            </a:r>
            <a:r>
              <a:rPr lang="es">
                <a:latin typeface="Helvetica Neue Light"/>
                <a:ea typeface="Helvetica Neue Light"/>
                <a:cs typeface="Helvetica Neue Light"/>
                <a:sym typeface="Helvetica Neue Light"/>
              </a:rPr>
              <a:t>ntorno en tiempo de ejecución multiplataforma para la capa del servidor basado en JavaScript</a:t>
            </a:r>
            <a:r>
              <a:rPr lang="es" sz="1200">
                <a:solidFill>
                  <a:schemeClr val="dk1"/>
                </a:solidFill>
                <a:highlight>
                  <a:srgbClr val="FFFFFF"/>
                </a:highlight>
                <a:latin typeface="Didact Gothic"/>
                <a:ea typeface="Didact Gothic"/>
                <a:cs typeface="Didact Gothic"/>
                <a:sym typeface="Didact Gothic"/>
              </a:rPr>
              <a:t>.</a:t>
            </a:r>
            <a:endParaRPr>
              <a:latin typeface="Helvetica Neue Light"/>
              <a:ea typeface="Helvetica Neue Light"/>
              <a:cs typeface="Helvetica Neue Light"/>
              <a:sym typeface="Helvetica Neue Light"/>
            </a:endParaRPr>
          </a:p>
        </p:txBody>
      </p:sp>
      <p:cxnSp>
        <p:nvCxnSpPr>
          <p:cNvPr id="456" name="Google Shape;456;p59"/>
          <p:cNvCxnSpPr>
            <a:stCxn id="445" idx="3"/>
            <a:endCxn id="455" idx="1"/>
          </p:cNvCxnSpPr>
          <p:nvPr/>
        </p:nvCxnSpPr>
        <p:spPr>
          <a:xfrm>
            <a:off x="4774525" y="2685487"/>
            <a:ext cx="449700" cy="1436100"/>
          </a:xfrm>
          <a:prstGeom prst="bentConnector3">
            <a:avLst>
              <a:gd fmla="val 50000" name="adj1"/>
            </a:avLst>
          </a:prstGeom>
          <a:noFill/>
          <a:ln cap="flat" cmpd="sng" w="19050">
            <a:solidFill>
              <a:schemeClr val="lt2"/>
            </a:solidFill>
            <a:prstDash val="solid"/>
            <a:round/>
            <a:headEnd len="med" w="med" type="none"/>
            <a:tailEnd len="med" w="med" type="non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60"/>
          <p:cNvSpPr/>
          <p:nvPr/>
        </p:nvSpPr>
        <p:spPr>
          <a:xfrm>
            <a:off x="-121600" y="255350"/>
            <a:ext cx="4693800" cy="340500"/>
          </a:xfrm>
          <a:prstGeom prst="roundRect">
            <a:avLst>
              <a:gd fmla="val 16667" name="adj"/>
            </a:avLst>
          </a:prstGeom>
          <a:solidFill>
            <a:srgbClr val="3CEFA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s">
                <a:latin typeface="Helvetica Neue Light"/>
                <a:ea typeface="Helvetica Neue Light"/>
                <a:cs typeface="Helvetica Neue Light"/>
                <a:sym typeface="Helvetica Neue Light"/>
              </a:rPr>
              <a:t>Fullstack con JS</a:t>
            </a:r>
            <a:endParaRPr>
              <a:latin typeface="Helvetica Neue Light"/>
              <a:ea typeface="Helvetica Neue Light"/>
              <a:cs typeface="Helvetica Neue Light"/>
              <a:sym typeface="Helvetica Neue Light"/>
            </a:endParaRPr>
          </a:p>
        </p:txBody>
      </p:sp>
      <p:pic>
        <p:nvPicPr>
          <p:cNvPr id="462" name="Google Shape;462;p60"/>
          <p:cNvPicPr preferRelativeResize="0"/>
          <p:nvPr/>
        </p:nvPicPr>
        <p:blipFill>
          <a:blip r:embed="rId3">
            <a:alphaModFix/>
          </a:blip>
          <a:stretch>
            <a:fillRect/>
          </a:stretch>
        </p:blipFill>
        <p:spPr>
          <a:xfrm>
            <a:off x="7801850" y="4742225"/>
            <a:ext cx="1068826" cy="248950"/>
          </a:xfrm>
          <a:prstGeom prst="rect">
            <a:avLst/>
          </a:prstGeom>
          <a:noFill/>
          <a:ln>
            <a:noFill/>
          </a:ln>
        </p:spPr>
      </p:pic>
      <p:sp>
        <p:nvSpPr>
          <p:cNvPr id="463" name="Google Shape;463;p60"/>
          <p:cNvSpPr txBox="1"/>
          <p:nvPr/>
        </p:nvSpPr>
        <p:spPr>
          <a:xfrm>
            <a:off x="979800" y="1531050"/>
            <a:ext cx="7184400" cy="208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2000">
                <a:latin typeface="Helvetica Neue"/>
                <a:ea typeface="Helvetica Neue"/>
                <a:cs typeface="Helvetica Neue"/>
                <a:sym typeface="Helvetica Neue"/>
              </a:rPr>
              <a:t>¡Y recuerda! 👀</a:t>
            </a:r>
            <a:endParaRPr b="1" sz="2000">
              <a:latin typeface="Helvetica Neue"/>
              <a:ea typeface="Helvetica Neue"/>
              <a:cs typeface="Helvetica Neue"/>
              <a:sym typeface="Helvetica Neue"/>
            </a:endParaRPr>
          </a:p>
          <a:p>
            <a:pPr indent="0" lvl="0" marL="0" rtl="0" algn="ctr">
              <a:lnSpc>
                <a:spcPct val="115000"/>
              </a:lnSpc>
              <a:spcBef>
                <a:spcPts val="1000"/>
              </a:spcBef>
              <a:spcAft>
                <a:spcPts val="1100"/>
              </a:spcAft>
              <a:buNone/>
            </a:pPr>
            <a:r>
              <a:rPr lang="es" sz="1800">
                <a:latin typeface="Helvetica Neue Light"/>
                <a:ea typeface="Helvetica Neue Light"/>
                <a:cs typeface="Helvetica Neue Light"/>
                <a:sym typeface="Helvetica Neue Light"/>
              </a:rPr>
              <a:t>Al estar todo desarrollado en Javascript, podrás profundizar en un solo lenguaje de programación, logrando enfocar y reforzar tus conocimientos. Aumentarás tu productividad, pudiendo desarrollar </a:t>
            </a:r>
            <a:r>
              <a:rPr b="1" lang="es" sz="1800">
                <a:latin typeface="Helvetica Neue"/>
                <a:ea typeface="Helvetica Neue"/>
                <a:cs typeface="Helvetica Neue"/>
                <a:sym typeface="Helvetica Neue"/>
              </a:rPr>
              <a:t>perfiles de front </a:t>
            </a:r>
            <a:r>
              <a:rPr lang="es" sz="1800">
                <a:latin typeface="Helvetica Neue Light"/>
                <a:ea typeface="Helvetica Neue Light"/>
                <a:cs typeface="Helvetica Neue Light"/>
                <a:sym typeface="Helvetica Neue Light"/>
              </a:rPr>
              <a:t>y </a:t>
            </a:r>
            <a:r>
              <a:rPr b="1" lang="es" sz="1800">
                <a:latin typeface="Helvetica Neue"/>
                <a:ea typeface="Helvetica Neue"/>
                <a:cs typeface="Helvetica Neue"/>
                <a:sym typeface="Helvetica Neue"/>
              </a:rPr>
              <a:t>back</a:t>
            </a:r>
            <a:r>
              <a:rPr lang="es" sz="1800">
                <a:latin typeface="Helvetica Neue Light"/>
                <a:ea typeface="Helvetica Neue Light"/>
                <a:cs typeface="Helvetica Neue Light"/>
                <a:sym typeface="Helvetica Neue Light"/>
              </a:rPr>
              <a:t> en menos tiempo 🤩.</a:t>
            </a:r>
            <a:endParaRPr sz="1800">
              <a:latin typeface="Helvetica Neue Light"/>
              <a:ea typeface="Helvetica Neue Light"/>
              <a:cs typeface="Helvetica Neue Light"/>
              <a:sym typeface="Helvetica Neue 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67" name="Shape 467"/>
        <p:cNvGrpSpPr/>
        <p:nvPr/>
      </p:nvGrpSpPr>
      <p:grpSpPr>
        <a:xfrm>
          <a:off x="0" y="0"/>
          <a:ext cx="0" cy="0"/>
          <a:chOff x="0" y="0"/>
          <a:chExt cx="0" cy="0"/>
        </a:xfrm>
      </p:grpSpPr>
      <p:pic>
        <p:nvPicPr>
          <p:cNvPr id="468" name="Google Shape;468;p61"/>
          <p:cNvPicPr preferRelativeResize="0"/>
          <p:nvPr/>
        </p:nvPicPr>
        <p:blipFill>
          <a:blip r:embed="rId3">
            <a:alphaModFix/>
          </a:blip>
          <a:stretch>
            <a:fillRect/>
          </a:stretch>
        </p:blipFill>
        <p:spPr>
          <a:xfrm>
            <a:off x="7801850" y="4742225"/>
            <a:ext cx="1068826" cy="248950"/>
          </a:xfrm>
          <a:prstGeom prst="rect">
            <a:avLst/>
          </a:prstGeom>
          <a:noFill/>
          <a:ln>
            <a:noFill/>
          </a:ln>
        </p:spPr>
      </p:pic>
      <p:pic>
        <p:nvPicPr>
          <p:cNvPr id="469" name="Google Shape;469;p61"/>
          <p:cNvPicPr preferRelativeResize="0"/>
          <p:nvPr/>
        </p:nvPicPr>
        <p:blipFill>
          <a:blip r:embed="rId4">
            <a:alphaModFix/>
          </a:blip>
          <a:stretch>
            <a:fillRect/>
          </a:stretch>
        </p:blipFill>
        <p:spPr>
          <a:xfrm>
            <a:off x="1809638" y="1118125"/>
            <a:ext cx="5524725" cy="2907250"/>
          </a:xfrm>
          <a:prstGeom prst="rect">
            <a:avLst/>
          </a:prstGeom>
          <a:noFill/>
          <a:ln>
            <a:noFill/>
          </a:ln>
        </p:spPr>
      </p:pic>
      <p:sp>
        <p:nvSpPr>
          <p:cNvPr id="470" name="Google Shape;470;p61"/>
          <p:cNvSpPr txBox="1"/>
          <p:nvPr/>
        </p:nvSpPr>
        <p:spPr>
          <a:xfrm>
            <a:off x="1398000" y="376950"/>
            <a:ext cx="6348000" cy="62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500">
                <a:solidFill>
                  <a:srgbClr val="121212"/>
                </a:solidFill>
                <a:latin typeface="Anton"/>
                <a:ea typeface="Anton"/>
                <a:cs typeface="Anton"/>
                <a:sym typeface="Anton"/>
              </a:rPr>
              <a:t>NO ES EL FIN, ES EL COMIENZO </a:t>
            </a:r>
            <a:endParaRPr sz="3000">
              <a:solidFill>
                <a:srgbClr val="121212"/>
              </a:solidFill>
              <a:latin typeface="Anton"/>
              <a:ea typeface="Anton"/>
              <a:cs typeface="Anton"/>
              <a:sym typeface="Anton"/>
            </a:endParaRPr>
          </a:p>
        </p:txBody>
      </p:sp>
      <p:sp>
        <p:nvSpPr>
          <p:cNvPr id="471" name="Google Shape;471;p61"/>
          <p:cNvSpPr txBox="1"/>
          <p:nvPr/>
        </p:nvSpPr>
        <p:spPr>
          <a:xfrm>
            <a:off x="4144950" y="4209825"/>
            <a:ext cx="854100" cy="42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3000">
                <a:solidFill>
                  <a:srgbClr val="121212"/>
                </a:solidFill>
                <a:latin typeface="Anton"/>
                <a:ea typeface="Anton"/>
                <a:cs typeface="Anton"/>
                <a:sym typeface="Anton"/>
              </a:rPr>
              <a:t>🙌</a:t>
            </a:r>
            <a:endParaRPr sz="2500">
              <a:solidFill>
                <a:srgbClr val="121212"/>
              </a:solidFill>
              <a:latin typeface="Anton"/>
              <a:ea typeface="Anton"/>
              <a:cs typeface="Anton"/>
              <a:sym typeface="Anto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5" name="Shape 475"/>
        <p:cNvGrpSpPr/>
        <p:nvPr/>
      </p:nvGrpSpPr>
      <p:grpSpPr>
        <a:xfrm>
          <a:off x="0" y="0"/>
          <a:ext cx="0" cy="0"/>
          <a:chOff x="0" y="0"/>
          <a:chExt cx="0" cy="0"/>
        </a:xfrm>
      </p:grpSpPr>
      <p:sp>
        <p:nvSpPr>
          <p:cNvPr id="476" name="Google Shape;476;p62"/>
          <p:cNvSpPr txBox="1"/>
          <p:nvPr/>
        </p:nvSpPr>
        <p:spPr>
          <a:xfrm>
            <a:off x="1605000" y="1532100"/>
            <a:ext cx="5934000" cy="209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4000">
                <a:solidFill>
                  <a:srgbClr val="E0FF00"/>
                </a:solidFill>
                <a:latin typeface="Anton"/>
                <a:ea typeface="Anton"/>
                <a:cs typeface="Anton"/>
                <a:sym typeface="Anton"/>
              </a:rPr>
              <a:t>¿CONSULTAS SOBRE EL PROYECTO FINAL?</a:t>
            </a:r>
            <a:endParaRPr i="1" sz="4000">
              <a:solidFill>
                <a:srgbClr val="E0FF00"/>
              </a:solidFill>
              <a:latin typeface="Anton"/>
              <a:ea typeface="Anton"/>
              <a:cs typeface="Anton"/>
              <a:sym typeface="Anton"/>
            </a:endParaRPr>
          </a:p>
          <a:p>
            <a:pPr indent="0" lvl="0" marL="0" rtl="0" algn="ctr">
              <a:spcBef>
                <a:spcPts val="0"/>
              </a:spcBef>
              <a:spcAft>
                <a:spcPts val="0"/>
              </a:spcAft>
              <a:buNone/>
            </a:pPr>
            <a:r>
              <a:rPr lang="es" sz="4000">
                <a:solidFill>
                  <a:srgbClr val="E0FF00"/>
                </a:solidFill>
                <a:latin typeface="Anton"/>
                <a:ea typeface="Anton"/>
                <a:cs typeface="Anton"/>
                <a:sym typeface="Anton"/>
              </a:rPr>
              <a:t>📃</a:t>
            </a:r>
            <a:endParaRPr sz="4000">
              <a:solidFill>
                <a:srgbClr val="E0FF00"/>
              </a:solidFill>
              <a:latin typeface="Anton"/>
              <a:ea typeface="Anton"/>
              <a:cs typeface="Anton"/>
              <a:sym typeface="Anto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84" name="Shape 84"/>
        <p:cNvGrpSpPr/>
        <p:nvPr/>
      </p:nvGrpSpPr>
      <p:grpSpPr>
        <a:xfrm>
          <a:off x="0" y="0"/>
          <a:ext cx="0" cy="0"/>
          <a:chOff x="0" y="0"/>
          <a:chExt cx="0" cy="0"/>
        </a:xfrm>
      </p:grpSpPr>
      <p:sp>
        <p:nvSpPr>
          <p:cNvPr id="85" name="Google Shape;85;p18"/>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86" name="Google Shape;86;p1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3"/>
          <p:cNvSpPr txBox="1"/>
          <p:nvPr/>
        </p:nvSpPr>
        <p:spPr>
          <a:xfrm>
            <a:off x="218425" y="2077200"/>
            <a:ext cx="87072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4000">
                <a:latin typeface="Anton"/>
                <a:ea typeface="Anton"/>
                <a:cs typeface="Anton"/>
                <a:sym typeface="Anton"/>
              </a:rPr>
              <a:t>ENTREGA DEL PROYECTO FINAL</a:t>
            </a:r>
            <a:endParaRPr i="1" sz="4000">
              <a:latin typeface="Anton"/>
              <a:ea typeface="Anton"/>
              <a:cs typeface="Anton"/>
              <a:sym typeface="Anton"/>
            </a:endParaRPr>
          </a:p>
        </p:txBody>
      </p:sp>
      <p:sp>
        <p:nvSpPr>
          <p:cNvPr id="482" name="Google Shape;482;p63"/>
          <p:cNvSpPr txBox="1"/>
          <p:nvPr/>
        </p:nvSpPr>
        <p:spPr>
          <a:xfrm>
            <a:off x="938125" y="3076800"/>
            <a:ext cx="7267800" cy="1253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2000"/>
              <a:buFont typeface="Arial"/>
              <a:buNone/>
            </a:pPr>
            <a:r>
              <a:rPr lang="es" sz="1800">
                <a:solidFill>
                  <a:schemeClr val="dk1"/>
                </a:solidFill>
                <a:latin typeface="Helvetica Neue Light"/>
                <a:ea typeface="Helvetica Neue Light"/>
                <a:cs typeface="Helvetica Neue Light"/>
                <a:sym typeface="Helvetica Neue Light"/>
              </a:rPr>
              <a:t>Deberás entregar el </a:t>
            </a:r>
            <a:r>
              <a:rPr b="1" lang="es" sz="1800">
                <a:solidFill>
                  <a:schemeClr val="dk1"/>
                </a:solidFill>
                <a:latin typeface="Helvetica Neue"/>
                <a:ea typeface="Helvetica Neue"/>
                <a:cs typeface="Helvetica Neue"/>
                <a:sym typeface="Helvetica Neue"/>
              </a:rPr>
              <a:t>simulador final funcionando, en un archivo HTML con sus archivos JS complementarios.</a:t>
            </a:r>
            <a:endParaRPr b="1" sz="1800">
              <a:solidFill>
                <a:schemeClr val="dk1"/>
              </a:solidFill>
              <a:latin typeface="Helvetica Neue"/>
              <a:ea typeface="Helvetica Neue"/>
              <a:cs typeface="Helvetica Neue"/>
              <a:sym typeface="Helvetica Neue"/>
            </a:endParaRPr>
          </a:p>
          <a:p>
            <a:pPr indent="0" lvl="0" marL="0" rtl="0" algn="ctr">
              <a:lnSpc>
                <a:spcPct val="115000"/>
              </a:lnSpc>
              <a:spcBef>
                <a:spcPts val="0"/>
              </a:spcBef>
              <a:spcAft>
                <a:spcPts val="0"/>
              </a:spcAft>
              <a:buClr>
                <a:schemeClr val="dk1"/>
              </a:buClr>
              <a:buSzPts val="2000"/>
              <a:buFont typeface="Arial"/>
              <a:buNone/>
            </a:pPr>
            <a:r>
              <a:rPr lang="es" sz="1800">
                <a:solidFill>
                  <a:schemeClr val="dk1"/>
                </a:solidFill>
                <a:latin typeface="Helvetica Neue Light"/>
                <a:ea typeface="Helvetica Neue Light"/>
                <a:cs typeface="Helvetica Neue Light"/>
                <a:sym typeface="Helvetica Neue Light"/>
              </a:rPr>
              <a:t>Recuerda que cuentas con 20 días (de corrido) para subir tu Proyecto Final. Pasado este plazo, el botón de entrega se inhabilitará.</a:t>
            </a:r>
            <a:endParaRPr sz="1800">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sz="1800">
              <a:latin typeface="Helvetica Neue Light"/>
              <a:ea typeface="Helvetica Neue Light"/>
              <a:cs typeface="Helvetica Neue Light"/>
              <a:sym typeface="Helvetica Neue Light"/>
            </a:endParaRPr>
          </a:p>
        </p:txBody>
      </p:sp>
      <p:pic>
        <p:nvPicPr>
          <p:cNvPr id="483" name="Google Shape;483;p63"/>
          <p:cNvPicPr preferRelativeResize="0"/>
          <p:nvPr/>
        </p:nvPicPr>
        <p:blipFill rotWithShape="1">
          <a:blip r:embed="rId3">
            <a:alphaModFix/>
          </a:blip>
          <a:srcRect b="0" l="0" r="0" t="0"/>
          <a:stretch/>
        </p:blipFill>
        <p:spPr>
          <a:xfrm>
            <a:off x="3882275" y="708249"/>
            <a:ext cx="1379450" cy="1379450"/>
          </a:xfrm>
          <a:prstGeom prst="rect">
            <a:avLst/>
          </a:prstGeom>
          <a:noFill/>
          <a:ln>
            <a:noFill/>
          </a:ln>
        </p:spPr>
      </p:pic>
      <p:sp>
        <p:nvSpPr>
          <p:cNvPr id="484" name="Google Shape;484;p63"/>
          <p:cNvSpPr/>
          <p:nvPr/>
        </p:nvSpPr>
        <p:spPr>
          <a:xfrm>
            <a:off x="4879825" y="708250"/>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s">
                <a:solidFill>
                  <a:srgbClr val="FFFFFF"/>
                </a:solidFill>
                <a:latin typeface="Helvetica Neue"/>
                <a:ea typeface="Helvetica Neue"/>
                <a:cs typeface="Helvetica Neue"/>
                <a:sym typeface="Helvetica Neue"/>
              </a:rPr>
              <a:t>3</a:t>
            </a:r>
            <a:endParaRPr b="1">
              <a:solidFill>
                <a:srgbClr val="FFFFFF"/>
              </a:solidFill>
              <a:latin typeface="Helvetica Neue"/>
              <a:ea typeface="Helvetica Neue"/>
              <a:cs typeface="Helvetica Neue"/>
              <a:sym typeface="Helvetica Neue"/>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pic>
        <p:nvPicPr>
          <p:cNvPr id="489" name="Google Shape;489;p6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490" name="Google Shape;490;p64"/>
          <p:cNvGraphicFramePr/>
          <p:nvPr/>
        </p:nvGraphicFramePr>
        <p:xfrm>
          <a:off x="153250" y="107013"/>
          <a:ext cx="3000000" cy="3000000"/>
        </p:xfrm>
        <a:graphic>
          <a:graphicData uri="http://schemas.openxmlformats.org/drawingml/2006/table">
            <a:tbl>
              <a:tblPr>
                <a:noFill/>
                <a:tableStyleId>{60843C33-7B17-4FA0-9918-E5E829283913}</a:tableStyleId>
              </a:tblPr>
              <a:tblGrid>
                <a:gridCol w="2945825"/>
                <a:gridCol w="3976125"/>
                <a:gridCol w="1915525"/>
              </a:tblGrid>
              <a:tr h="614175">
                <a:tc gridSpan="3">
                  <a:txBody>
                    <a:bodyPr/>
                    <a:lstStyle/>
                    <a:p>
                      <a:pPr indent="0" lvl="0" marL="0" marR="0" rtl="0" algn="l">
                        <a:lnSpc>
                          <a:spcPct val="100000"/>
                        </a:lnSpc>
                        <a:spcBef>
                          <a:spcPts val="0"/>
                        </a:spcBef>
                        <a:spcAft>
                          <a:spcPts val="0"/>
                        </a:spcAft>
                        <a:buClr>
                          <a:srgbClr val="000000"/>
                        </a:buClr>
                        <a:buSzPts val="2200"/>
                        <a:buFont typeface="Arial"/>
                        <a:buNone/>
                      </a:pPr>
                      <a:r>
                        <a:rPr i="1" lang="es" sz="2200">
                          <a:solidFill>
                            <a:schemeClr val="dk1"/>
                          </a:solidFill>
                          <a:latin typeface="Anton"/>
                          <a:ea typeface="Anton"/>
                          <a:cs typeface="Anton"/>
                          <a:sym typeface="Anton"/>
                        </a:rPr>
                        <a:t>E</a:t>
                      </a:r>
                      <a:r>
                        <a:rPr i="1" lang="es" sz="2200" u="none" cap="none" strike="noStrike">
                          <a:solidFill>
                            <a:schemeClr val="dk1"/>
                          </a:solidFill>
                          <a:latin typeface="Anton"/>
                          <a:ea typeface="Anton"/>
                          <a:cs typeface="Anton"/>
                          <a:sym typeface="Anton"/>
                        </a:rPr>
                        <a:t>NTREGA DEL PROYECTO FINAL</a:t>
                      </a:r>
                      <a:endParaRPr i="1" sz="2400" u="none" cap="none" strike="noStrike">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hMerge="1"/>
              </a:tr>
              <a:tr h="702175">
                <a:tc gridSpan="2">
                  <a:txBody>
                    <a:bodyPr/>
                    <a:lstStyle/>
                    <a:p>
                      <a:pPr indent="0" lvl="0" marL="0" rtl="0" algn="l">
                        <a:spcBef>
                          <a:spcPts val="0"/>
                        </a:spcBef>
                        <a:spcAft>
                          <a:spcPts val="0"/>
                        </a:spcAft>
                        <a:buClr>
                          <a:schemeClr val="dk1"/>
                        </a:buClr>
                        <a:buSzPts val="1600"/>
                        <a:buFont typeface="Arial"/>
                        <a:buNone/>
                      </a:pPr>
                      <a:r>
                        <a:rPr b="1" lang="es">
                          <a:solidFill>
                            <a:schemeClr val="dk1"/>
                          </a:solidFill>
                          <a:latin typeface="Helvetica Neue"/>
                          <a:ea typeface="Helvetica Neue"/>
                          <a:cs typeface="Helvetica Neue"/>
                          <a:sym typeface="Helvetica Neue"/>
                        </a:rPr>
                        <a:t>Formato: </a:t>
                      </a:r>
                      <a:r>
                        <a:rPr lang="es">
                          <a:solidFill>
                            <a:schemeClr val="dk1"/>
                          </a:solidFill>
                          <a:latin typeface="Helvetica Neue Light"/>
                          <a:ea typeface="Helvetica Neue Light"/>
                          <a:cs typeface="Helvetica Neue Light"/>
                          <a:sym typeface="Helvetica Neue Light"/>
                        </a:rPr>
                        <a:t>Página HTML y código fuente en JavaScript. Debe identificar el apellido del alumno/a en el nombre de archivo comprimido por </a:t>
                      </a:r>
                      <a:r>
                        <a:rPr lang="es">
                          <a:solidFill>
                            <a:schemeClr val="dk1"/>
                          </a:solidFill>
                          <a:highlight>
                            <a:schemeClr val="lt1"/>
                          </a:highlight>
                          <a:latin typeface="Helvetica Neue Light"/>
                          <a:ea typeface="Helvetica Neue Light"/>
                          <a:cs typeface="Helvetica Neue Light"/>
                          <a:sym typeface="Helvetica Neue Light"/>
                        </a:rPr>
                        <a:t>“</a:t>
                      </a:r>
                      <a:r>
                        <a:rPr b="1" lang="es">
                          <a:solidFill>
                            <a:schemeClr val="dk1"/>
                          </a:solidFill>
                          <a:highlight>
                            <a:schemeClr val="lt1"/>
                          </a:highlight>
                          <a:latin typeface="Helvetica Neue"/>
                          <a:ea typeface="Helvetica Neue"/>
                          <a:cs typeface="Helvetica Neue"/>
                          <a:sym typeface="Helvetica Neue"/>
                        </a:rPr>
                        <a:t>ProyectoFinal+Apellido</a:t>
                      </a:r>
                      <a:r>
                        <a:rPr lang="es">
                          <a:solidFill>
                            <a:schemeClr val="dk1"/>
                          </a:solidFill>
                          <a:highlight>
                            <a:schemeClr val="lt1"/>
                          </a:highlight>
                          <a:latin typeface="Helvetica Neue Light"/>
                          <a:ea typeface="Helvetica Neue Light"/>
                          <a:cs typeface="Helvetica Neue Light"/>
                          <a:sym typeface="Helvetica Neue Light"/>
                        </a:rPr>
                        <a:t>”</a:t>
                      </a:r>
                      <a:endParaRPr>
                        <a:solidFill>
                          <a:schemeClr val="dk1"/>
                        </a:solidFill>
                        <a:latin typeface="Helvetica Neue Light"/>
                        <a:ea typeface="Helvetica Neue Light"/>
                        <a:cs typeface="Helvetica Neue Light"/>
                        <a:sym typeface="Helvetica Neue Light"/>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a:txBody>
                    <a:bodyPr/>
                    <a:lstStyle/>
                    <a:p>
                      <a:pPr indent="0" lvl="0" marL="0" rtl="0" algn="l">
                        <a:spcBef>
                          <a:spcPts val="0"/>
                        </a:spcBef>
                        <a:spcAft>
                          <a:spcPts val="0"/>
                        </a:spcAft>
                        <a:buNone/>
                      </a:pPr>
                      <a:r>
                        <a:t/>
                      </a:r>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r>
              <a:tr h="3566925">
                <a:tc gridSpan="3">
                  <a:txBody>
                    <a:bodyPr/>
                    <a:lstStyle/>
                    <a:p>
                      <a:pPr indent="0" lvl="0" marL="0" rtl="0" algn="l">
                        <a:spcBef>
                          <a:spcPts val="0"/>
                        </a:spcBef>
                        <a:spcAft>
                          <a:spcPts val="0"/>
                        </a:spcAft>
                        <a:buNone/>
                      </a:pPr>
                      <a:r>
                        <a:rPr b="1" lang="es">
                          <a:solidFill>
                            <a:schemeClr val="dk1"/>
                          </a:solidFill>
                        </a:rPr>
                        <a:t>&gt;&gt;Consigna:</a:t>
                      </a:r>
                      <a:endParaRPr b="1">
                        <a:solidFill>
                          <a:schemeClr val="dk1"/>
                        </a:solidFill>
                      </a:endParaRPr>
                    </a:p>
                    <a:p>
                      <a:pPr indent="0" lvl="0" marL="0" rtl="0" algn="l">
                        <a:spcBef>
                          <a:spcPts val="0"/>
                        </a:spcBef>
                        <a:spcAft>
                          <a:spcPts val="0"/>
                        </a:spcAft>
                        <a:buNone/>
                      </a:pPr>
                      <a:r>
                        <a:rPr lang="es">
                          <a:solidFill>
                            <a:schemeClr val="dk1"/>
                          </a:solidFill>
                          <a:latin typeface="Helvetica Neue Light"/>
                          <a:ea typeface="Helvetica Neue Light"/>
                          <a:cs typeface="Helvetica Neue Light"/>
                          <a:sym typeface="Helvetica Neue Light"/>
                        </a:rPr>
                        <a:t>Presentarás la página web interactiva en JavaScript que vienes trabajando a lo largo del curso. La misma debe simular distintos procesos. Un “simulador” es un programa que soluciona ciertas tareas, y proporciona al usuario información de valor, de forma coherente y prolija. Utilizarás AJAX y JSON para obtener datos </a:t>
                      </a:r>
                      <a:r>
                        <a:rPr lang="es">
                          <a:solidFill>
                            <a:srgbClr val="333333"/>
                          </a:solidFill>
                          <a:latin typeface="Helvetica Neue Light"/>
                          <a:ea typeface="Helvetica Neue Light"/>
                          <a:cs typeface="Helvetica Neue Light"/>
                          <a:sym typeface="Helvetica Neue Light"/>
                        </a:rPr>
                        <a:t>y diversas herramientas de JS como librerías, promises y asincronía para controlar eventos en la interfaz y producir animaciones en respuesta.</a:t>
                      </a:r>
                      <a:endParaRPr>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b="1" lang="es">
                          <a:solidFill>
                            <a:schemeClr val="dk1"/>
                          </a:solidFill>
                        </a:rPr>
                        <a:t>&gt;&gt;Objetivos generales:</a:t>
                      </a:r>
                      <a:endParaRPr b="1">
                        <a:solidFill>
                          <a:schemeClr val="dk1"/>
                        </a:solidFill>
                      </a:endParaRPr>
                    </a:p>
                    <a:p>
                      <a:pPr indent="-317500" lvl="0" marL="457200" rtl="0" algn="l">
                        <a:spcBef>
                          <a:spcPts val="0"/>
                        </a:spcBef>
                        <a:spcAft>
                          <a:spcPts val="0"/>
                        </a:spcAft>
                        <a:buClr>
                          <a:schemeClr val="dk1"/>
                        </a:buClr>
                        <a:buSzPts val="1400"/>
                        <a:buFont typeface="Helvetica Neue Light"/>
                        <a:buAutoNum type="arabicPeriod"/>
                      </a:pPr>
                      <a:r>
                        <a:rPr lang="es">
                          <a:solidFill>
                            <a:schemeClr val="dk1"/>
                          </a:solidFill>
                          <a:latin typeface="Helvetica Neue Light"/>
                          <a:ea typeface="Helvetica Neue Light"/>
                          <a:cs typeface="Helvetica Neue Light"/>
                          <a:sym typeface="Helvetica Neue Light"/>
                        </a:rPr>
                        <a:t>Presentar una aplicación que utilice Javascript para solucionar un problema real al usuario.</a:t>
                      </a:r>
                      <a:endParaRPr>
                        <a:solidFill>
                          <a:schemeClr val="dk1"/>
                        </a:solidFill>
                        <a:latin typeface="Helvetica Neue Light"/>
                        <a:ea typeface="Helvetica Neue Light"/>
                        <a:cs typeface="Helvetica Neue Light"/>
                        <a:sym typeface="Helvetica Neue Light"/>
                      </a:endParaRPr>
                    </a:p>
                    <a:p>
                      <a:pPr indent="-317500" lvl="0" marL="457200" rtl="0" algn="l">
                        <a:spcBef>
                          <a:spcPts val="0"/>
                        </a:spcBef>
                        <a:spcAft>
                          <a:spcPts val="0"/>
                        </a:spcAft>
                        <a:buClr>
                          <a:schemeClr val="dk1"/>
                        </a:buClr>
                        <a:buSzPts val="1400"/>
                        <a:buFont typeface="Helvetica Neue Light"/>
                        <a:buAutoNum type="arabicPeriod"/>
                      </a:pPr>
                      <a:r>
                        <a:rPr lang="es">
                          <a:solidFill>
                            <a:schemeClr val="dk1"/>
                          </a:solidFill>
                          <a:latin typeface="Helvetica Neue Light"/>
                          <a:ea typeface="Helvetica Neue Light"/>
                          <a:cs typeface="Helvetica Neue Light"/>
                          <a:sym typeface="Helvetica Neue Light"/>
                        </a:rPr>
                        <a:t>Utilizar Javascript para mejorar la interacción y dinamismo de la página, generando una interfaz coherente y atractiva.</a:t>
                      </a:r>
                      <a:endParaRPr>
                        <a:solidFill>
                          <a:schemeClr val="dk1"/>
                        </a:solidFill>
                      </a:endParaRPr>
                    </a:p>
                    <a:p>
                      <a:pPr indent="0" lvl="0" marL="0" rtl="0" algn="l">
                        <a:spcBef>
                          <a:spcPts val="0"/>
                        </a:spcBef>
                        <a:spcAft>
                          <a:spcPts val="0"/>
                        </a:spcAft>
                        <a:buNone/>
                      </a:pPr>
                      <a:r>
                        <a:rPr b="1" lang="es">
                          <a:solidFill>
                            <a:schemeClr val="dk1"/>
                          </a:solidFill>
                        </a:rPr>
                        <a:t>&gt;&gt;Objetivos específicos:</a:t>
                      </a:r>
                      <a:endParaRPr b="1">
                        <a:solidFill>
                          <a:schemeClr val="dk1"/>
                        </a:solidFill>
                      </a:endParaRPr>
                    </a:p>
                    <a:p>
                      <a:pPr indent="-317500" lvl="0" marL="457200" rtl="0" algn="l">
                        <a:spcBef>
                          <a:spcPts val="0"/>
                        </a:spcBef>
                        <a:spcAft>
                          <a:spcPts val="0"/>
                        </a:spcAft>
                        <a:buClr>
                          <a:schemeClr val="dk1"/>
                        </a:buClr>
                        <a:buSzPts val="1400"/>
                        <a:buFont typeface="Helvetica Neue Light"/>
                        <a:buAutoNum type="arabicPeriod"/>
                      </a:pPr>
                      <a:r>
                        <a:rPr lang="es">
                          <a:solidFill>
                            <a:schemeClr val="dk1"/>
                          </a:solidFill>
                          <a:latin typeface="Helvetica Neue Light"/>
                          <a:ea typeface="Helvetica Neue Light"/>
                          <a:cs typeface="Helvetica Neue Light"/>
                          <a:sym typeface="Helvetica Neue Light"/>
                        </a:rPr>
                        <a:t>Contar con una estructura de datos clara, basada en Arrays y Objetos.</a:t>
                      </a:r>
                      <a:endParaRPr>
                        <a:solidFill>
                          <a:schemeClr val="dk1"/>
                        </a:solidFill>
                        <a:latin typeface="Helvetica Neue"/>
                        <a:ea typeface="Helvetica Neue"/>
                        <a:cs typeface="Helvetica Neue"/>
                        <a:sym typeface="Helvetica Neue"/>
                      </a:endParaRPr>
                    </a:p>
                    <a:p>
                      <a:pPr indent="-317500" lvl="0" marL="457200" rtl="0" algn="l">
                        <a:spcBef>
                          <a:spcPts val="0"/>
                        </a:spcBef>
                        <a:spcAft>
                          <a:spcPts val="0"/>
                        </a:spcAft>
                        <a:buClr>
                          <a:schemeClr val="dk1"/>
                        </a:buClr>
                        <a:buSzPts val="1400"/>
                        <a:buFont typeface="Helvetica Neue Light"/>
                        <a:buAutoNum type="arabicPeriod"/>
                      </a:pPr>
                      <a:r>
                        <a:rPr lang="es">
                          <a:solidFill>
                            <a:schemeClr val="dk1"/>
                          </a:solidFill>
                          <a:latin typeface="Helvetica Neue Light"/>
                          <a:ea typeface="Helvetica Neue Light"/>
                          <a:cs typeface="Helvetica Neue Light"/>
                          <a:sym typeface="Helvetica Neue Light"/>
                        </a:rPr>
                        <a:t>Utilizar funciones, condicionales e iteradores para manipular los datos de la app.</a:t>
                      </a:r>
                      <a:endParaRPr>
                        <a:solidFill>
                          <a:schemeClr val="dk1"/>
                        </a:solidFill>
                        <a:latin typeface="Helvetica Neue Light"/>
                        <a:ea typeface="Helvetica Neue Light"/>
                        <a:cs typeface="Helvetica Neue Light"/>
                        <a:sym typeface="Helvetica Neue Light"/>
                      </a:endParaRPr>
                    </a:p>
                    <a:p>
                      <a:pPr indent="-317500" lvl="0" marL="457200" rtl="0" algn="l">
                        <a:spcBef>
                          <a:spcPts val="0"/>
                        </a:spcBef>
                        <a:spcAft>
                          <a:spcPts val="0"/>
                        </a:spcAft>
                        <a:buClr>
                          <a:schemeClr val="dk1"/>
                        </a:buClr>
                        <a:buSzPts val="1400"/>
                        <a:buFont typeface="Helvetica Neue Light"/>
                        <a:buAutoNum type="arabicPeriod"/>
                      </a:pPr>
                      <a:r>
                        <a:rPr lang="es">
                          <a:solidFill>
                            <a:schemeClr val="dk1"/>
                          </a:solidFill>
                          <a:latin typeface="Helvetica Neue Light"/>
                          <a:ea typeface="Helvetica Neue Light"/>
                          <a:cs typeface="Helvetica Neue Light"/>
                          <a:sym typeface="Helvetica Neue Light"/>
                        </a:rPr>
                        <a:t>Generar y manipular el DOM. Crear vistas a partir de datos de la app y generar eventos para responder a la interacción del usuario. Utilizar alguna librería relevante para el simulador.</a:t>
                      </a:r>
                      <a:endParaRPr>
                        <a:solidFill>
                          <a:schemeClr val="dk1"/>
                        </a:solidFill>
                        <a:latin typeface="Helvetica Neue Light"/>
                        <a:ea typeface="Helvetica Neue Light"/>
                        <a:cs typeface="Helvetica Neue Light"/>
                        <a:sym typeface="Helvetica Neue Light"/>
                      </a:endParaRPr>
                    </a:p>
                    <a:p>
                      <a:pPr indent="-317500" lvl="0" marL="457200" rtl="0" algn="l">
                        <a:spcBef>
                          <a:spcPts val="0"/>
                        </a:spcBef>
                        <a:spcAft>
                          <a:spcPts val="0"/>
                        </a:spcAft>
                        <a:buClr>
                          <a:schemeClr val="dk1"/>
                        </a:buClr>
                        <a:buSzPts val="1400"/>
                        <a:buFont typeface="Helvetica Neue Light"/>
                        <a:buAutoNum type="arabicPeriod"/>
                      </a:pPr>
                      <a:r>
                        <a:rPr lang="es">
                          <a:solidFill>
                            <a:schemeClr val="dk1"/>
                          </a:solidFill>
                          <a:latin typeface="Helvetica Neue Light"/>
                          <a:ea typeface="Helvetica Neue Light"/>
                          <a:cs typeface="Helvetica Neue Light"/>
                          <a:sym typeface="Helvetica Neue Light"/>
                        </a:rPr>
                        <a:t>Utilizar asincronía y fetch para cargar datos estáticos o consumir una API.</a:t>
                      </a:r>
                      <a:endParaRPr>
                        <a:solidFill>
                          <a:schemeClr val="dk1"/>
                        </a:solidFill>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491" name="Google Shape;491;p64"/>
          <p:cNvPicPr preferRelativeResize="0"/>
          <p:nvPr/>
        </p:nvPicPr>
        <p:blipFill rotWithShape="1">
          <a:blip r:embed="rId4">
            <a:alphaModFix/>
          </a:blip>
          <a:srcRect b="0" l="0" r="0" t="0"/>
          <a:stretch/>
        </p:blipFill>
        <p:spPr>
          <a:xfrm>
            <a:off x="7344100" y="750975"/>
            <a:ext cx="1410351" cy="55221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pic>
        <p:nvPicPr>
          <p:cNvPr id="496" name="Google Shape;496;p6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497" name="Google Shape;497;p65"/>
          <p:cNvGraphicFramePr/>
          <p:nvPr/>
        </p:nvGraphicFramePr>
        <p:xfrm>
          <a:off x="153263" y="107013"/>
          <a:ext cx="3000000" cy="3000000"/>
        </p:xfrm>
        <a:graphic>
          <a:graphicData uri="http://schemas.openxmlformats.org/drawingml/2006/table">
            <a:tbl>
              <a:tblPr>
                <a:noFill/>
                <a:tableStyleId>{60843C33-7B17-4FA0-9918-E5E829283913}</a:tableStyleId>
              </a:tblPr>
              <a:tblGrid>
                <a:gridCol w="2945825"/>
                <a:gridCol w="3976125"/>
                <a:gridCol w="1915525"/>
              </a:tblGrid>
              <a:tr h="622550">
                <a:tc gridSpan="3">
                  <a:txBody>
                    <a:bodyPr/>
                    <a:lstStyle/>
                    <a:p>
                      <a:pPr indent="0" lvl="0" marL="0" marR="0" rtl="0" algn="l">
                        <a:lnSpc>
                          <a:spcPct val="100000"/>
                        </a:lnSpc>
                        <a:spcBef>
                          <a:spcPts val="0"/>
                        </a:spcBef>
                        <a:spcAft>
                          <a:spcPts val="0"/>
                        </a:spcAft>
                        <a:buClr>
                          <a:srgbClr val="000000"/>
                        </a:buClr>
                        <a:buSzPts val="2200"/>
                        <a:buFont typeface="Arial"/>
                        <a:buNone/>
                      </a:pPr>
                      <a:r>
                        <a:rPr i="1" lang="es" sz="2200">
                          <a:solidFill>
                            <a:schemeClr val="dk1"/>
                          </a:solidFill>
                          <a:latin typeface="Anton"/>
                          <a:ea typeface="Anton"/>
                          <a:cs typeface="Anton"/>
                          <a:sym typeface="Anton"/>
                        </a:rPr>
                        <a:t>E</a:t>
                      </a:r>
                      <a:r>
                        <a:rPr i="1" lang="es" sz="2200" u="none" cap="none" strike="noStrike">
                          <a:solidFill>
                            <a:schemeClr val="dk1"/>
                          </a:solidFill>
                          <a:latin typeface="Anton"/>
                          <a:ea typeface="Anton"/>
                          <a:cs typeface="Anton"/>
                          <a:sym typeface="Anton"/>
                        </a:rPr>
                        <a:t>NTREGA DEL PROYECTO FINAL</a:t>
                      </a:r>
                      <a:endParaRPr i="1" sz="2400" u="none" cap="none" strike="noStrike">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hMerge="1"/>
              </a:tr>
              <a:tr h="665850">
                <a:tc gridSpan="2">
                  <a:txBody>
                    <a:bodyPr/>
                    <a:lstStyle/>
                    <a:p>
                      <a:pPr indent="0" lvl="0" marL="0" rtl="0" algn="l">
                        <a:spcBef>
                          <a:spcPts val="0"/>
                        </a:spcBef>
                        <a:spcAft>
                          <a:spcPts val="0"/>
                        </a:spcAft>
                        <a:buNone/>
                      </a:pPr>
                      <a:r>
                        <a:rPr b="1" lang="es">
                          <a:solidFill>
                            <a:schemeClr val="dk1"/>
                          </a:solidFill>
                          <a:latin typeface="Helvetica Neue"/>
                          <a:ea typeface="Helvetica Neue"/>
                          <a:cs typeface="Helvetica Neue"/>
                          <a:sym typeface="Helvetica Neue"/>
                        </a:rPr>
                        <a:t>Formato: </a:t>
                      </a:r>
                      <a:r>
                        <a:rPr lang="es">
                          <a:solidFill>
                            <a:schemeClr val="dk1"/>
                          </a:solidFill>
                          <a:latin typeface="Helvetica Neue Light"/>
                          <a:ea typeface="Helvetica Neue Light"/>
                          <a:cs typeface="Helvetica Neue Light"/>
                          <a:sym typeface="Helvetica Neue Light"/>
                        </a:rPr>
                        <a:t>Página HTML y código fuente en JavaScript. Debe identificar el apellido del alumno/a en el nombre de archivo comprimido por </a:t>
                      </a:r>
                      <a:r>
                        <a:rPr lang="es">
                          <a:solidFill>
                            <a:schemeClr val="dk1"/>
                          </a:solidFill>
                          <a:highlight>
                            <a:schemeClr val="lt1"/>
                          </a:highlight>
                          <a:latin typeface="Helvetica Neue Light"/>
                          <a:ea typeface="Helvetica Neue Light"/>
                          <a:cs typeface="Helvetica Neue Light"/>
                          <a:sym typeface="Helvetica Neue Light"/>
                        </a:rPr>
                        <a:t>“</a:t>
                      </a:r>
                      <a:r>
                        <a:rPr b="1" lang="es">
                          <a:solidFill>
                            <a:schemeClr val="dk1"/>
                          </a:solidFill>
                          <a:highlight>
                            <a:schemeClr val="lt1"/>
                          </a:highlight>
                          <a:latin typeface="Helvetica Neue"/>
                          <a:ea typeface="Helvetica Neue"/>
                          <a:cs typeface="Helvetica Neue"/>
                          <a:sym typeface="Helvetica Neue"/>
                        </a:rPr>
                        <a:t>ProyectoFinal+Apellido</a:t>
                      </a:r>
                      <a:r>
                        <a:rPr lang="es">
                          <a:solidFill>
                            <a:schemeClr val="dk1"/>
                          </a:solidFill>
                          <a:highlight>
                            <a:schemeClr val="lt1"/>
                          </a:highlight>
                          <a:latin typeface="Helvetica Neue Light"/>
                          <a:ea typeface="Helvetica Neue Light"/>
                          <a:cs typeface="Helvetica Neue Light"/>
                          <a:sym typeface="Helvetica Neue Light"/>
                        </a:rPr>
                        <a:t>”</a:t>
                      </a:r>
                      <a:endParaRPr>
                        <a:solidFill>
                          <a:schemeClr val="dk1"/>
                        </a:solidFill>
                        <a:latin typeface="Helvetica Neue Light"/>
                        <a:ea typeface="Helvetica Neue Light"/>
                        <a:cs typeface="Helvetica Neue Light"/>
                        <a:sym typeface="Helvetica Neue Light"/>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a:txBody>
                    <a:bodyPr/>
                    <a:lstStyle/>
                    <a:p>
                      <a:pPr indent="0" lvl="0" marL="0" rtl="0" algn="l">
                        <a:spcBef>
                          <a:spcPts val="0"/>
                        </a:spcBef>
                        <a:spcAft>
                          <a:spcPts val="0"/>
                        </a:spcAft>
                        <a:buNone/>
                      </a:pPr>
                      <a:r>
                        <a:t/>
                      </a:r>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r>
              <a:tr h="3559650">
                <a:tc gridSpan="3">
                  <a:txBody>
                    <a:bodyPr/>
                    <a:lstStyle/>
                    <a:p>
                      <a:pPr indent="0" lvl="0" marL="0" marR="0" rtl="0" algn="l">
                        <a:lnSpc>
                          <a:spcPct val="100000"/>
                        </a:lnSpc>
                        <a:spcBef>
                          <a:spcPts val="0"/>
                        </a:spcBef>
                        <a:spcAft>
                          <a:spcPts val="0"/>
                        </a:spcAft>
                        <a:buClr>
                          <a:schemeClr val="dk1"/>
                        </a:buClr>
                        <a:buSzPts val="1100"/>
                        <a:buFont typeface="Arial"/>
                        <a:buNone/>
                      </a:pPr>
                      <a:r>
                        <a:rPr b="1" lang="es" u="none" cap="none" strike="noStrike">
                          <a:solidFill>
                            <a:schemeClr val="dk1"/>
                          </a:solidFill>
                        </a:rPr>
                        <a:t>&gt;&gt;</a:t>
                      </a:r>
                      <a:r>
                        <a:rPr b="1" lang="es">
                          <a:solidFill>
                            <a:schemeClr val="dk1"/>
                          </a:solidFill>
                          <a:latin typeface="Helvetica Neue"/>
                          <a:ea typeface="Helvetica Neue"/>
                          <a:cs typeface="Helvetica Neue"/>
                          <a:sym typeface="Helvetica Neue"/>
                        </a:rPr>
                        <a:t>El proyecto final debe incluir</a:t>
                      </a:r>
                      <a:r>
                        <a:rPr b="1" lang="es" u="none" cap="none" strike="noStrike">
                          <a:solidFill>
                            <a:schemeClr val="dk1"/>
                          </a:solidFill>
                          <a:latin typeface="Helvetica Neue"/>
                          <a:ea typeface="Helvetica Neue"/>
                          <a:cs typeface="Helvetica Neue"/>
                          <a:sym typeface="Helvetica Neue"/>
                        </a:rPr>
                        <a:t>:</a:t>
                      </a:r>
                      <a:endParaRPr b="1">
                        <a:solidFill>
                          <a:schemeClr val="dk1"/>
                        </a:solidFill>
                        <a:latin typeface="Helvetica Neue"/>
                        <a:ea typeface="Helvetica Neue"/>
                        <a:cs typeface="Helvetica Neue"/>
                        <a:sym typeface="Helvetica Neue"/>
                      </a:endParaRPr>
                    </a:p>
                    <a:p>
                      <a:pPr indent="-317500" lvl="0" marL="457200" marR="0" rtl="0" algn="l">
                        <a:lnSpc>
                          <a:spcPct val="100000"/>
                        </a:lnSpc>
                        <a:spcBef>
                          <a:spcPts val="0"/>
                        </a:spcBef>
                        <a:spcAft>
                          <a:spcPts val="0"/>
                        </a:spcAft>
                        <a:buClr>
                          <a:schemeClr val="dk1"/>
                        </a:buClr>
                        <a:buSzPts val="1400"/>
                        <a:buFont typeface="Helvetica Neue Light"/>
                        <a:buChar char="-"/>
                      </a:pPr>
                      <a:r>
                        <a:rPr lang="es">
                          <a:solidFill>
                            <a:schemeClr val="dk1"/>
                          </a:solidFill>
                          <a:latin typeface="Helvetica Neue Light"/>
                          <a:ea typeface="Helvetica Neue Light"/>
                          <a:cs typeface="Helvetica Neue Light"/>
                          <a:sym typeface="Helvetica Neue Light"/>
                        </a:rPr>
                        <a:t>Objetos y Arrays. Métodos de Arrays.</a:t>
                      </a:r>
                      <a:endParaRPr>
                        <a:solidFill>
                          <a:schemeClr val="dk1"/>
                        </a:solidFill>
                        <a:latin typeface="Helvetica Neue Light"/>
                        <a:ea typeface="Helvetica Neue Light"/>
                        <a:cs typeface="Helvetica Neue Light"/>
                        <a:sym typeface="Helvetica Neue Light"/>
                      </a:endParaRPr>
                    </a:p>
                    <a:p>
                      <a:pPr indent="-317500" lvl="0" marL="457200" marR="0" rtl="0" algn="l">
                        <a:lnSpc>
                          <a:spcPct val="100000"/>
                        </a:lnSpc>
                        <a:spcBef>
                          <a:spcPts val="0"/>
                        </a:spcBef>
                        <a:spcAft>
                          <a:spcPts val="0"/>
                        </a:spcAft>
                        <a:buClr>
                          <a:schemeClr val="dk1"/>
                        </a:buClr>
                        <a:buSzPts val="1400"/>
                        <a:buFont typeface="Helvetica Neue Light"/>
                        <a:buChar char="-"/>
                      </a:pPr>
                      <a:r>
                        <a:rPr lang="es">
                          <a:solidFill>
                            <a:schemeClr val="dk1"/>
                          </a:solidFill>
                          <a:latin typeface="Helvetica Neue Light"/>
                          <a:ea typeface="Helvetica Neue Light"/>
                          <a:cs typeface="Helvetica Neue Light"/>
                          <a:sym typeface="Helvetica Neue Light"/>
                        </a:rPr>
                        <a:t>Funciones y condicionales.</a:t>
                      </a:r>
                      <a:endParaRPr>
                        <a:solidFill>
                          <a:schemeClr val="dk1"/>
                        </a:solidFill>
                        <a:latin typeface="Helvetica Neue Light"/>
                        <a:ea typeface="Helvetica Neue Light"/>
                        <a:cs typeface="Helvetica Neue Light"/>
                        <a:sym typeface="Helvetica Neue Light"/>
                      </a:endParaRPr>
                    </a:p>
                    <a:p>
                      <a:pPr indent="-317500" lvl="0" marL="457200" marR="0" rtl="0" algn="l">
                        <a:lnSpc>
                          <a:spcPct val="100000"/>
                        </a:lnSpc>
                        <a:spcBef>
                          <a:spcPts val="0"/>
                        </a:spcBef>
                        <a:spcAft>
                          <a:spcPts val="0"/>
                        </a:spcAft>
                        <a:buClr>
                          <a:schemeClr val="dk1"/>
                        </a:buClr>
                        <a:buSzPts val="1400"/>
                        <a:buFont typeface="Helvetica Neue Light"/>
                        <a:buChar char="-"/>
                      </a:pPr>
                      <a:r>
                        <a:rPr lang="es">
                          <a:solidFill>
                            <a:schemeClr val="dk1"/>
                          </a:solidFill>
                          <a:latin typeface="Helvetica Neue Light"/>
                          <a:ea typeface="Helvetica Neue Light"/>
                          <a:cs typeface="Helvetica Neue Light"/>
                          <a:sym typeface="Helvetica Neue Light"/>
                        </a:rPr>
                        <a:t>Generación del DOM de forma dinámica. Eventos.</a:t>
                      </a:r>
                      <a:endParaRPr>
                        <a:solidFill>
                          <a:schemeClr val="dk1"/>
                        </a:solidFill>
                        <a:latin typeface="Helvetica Neue Light"/>
                        <a:ea typeface="Helvetica Neue Light"/>
                        <a:cs typeface="Helvetica Neue Light"/>
                        <a:sym typeface="Helvetica Neue Light"/>
                      </a:endParaRPr>
                    </a:p>
                    <a:p>
                      <a:pPr indent="-317500" lvl="0" marL="457200" marR="0" rtl="0" algn="l">
                        <a:lnSpc>
                          <a:spcPct val="100000"/>
                        </a:lnSpc>
                        <a:spcBef>
                          <a:spcPts val="0"/>
                        </a:spcBef>
                        <a:spcAft>
                          <a:spcPts val="0"/>
                        </a:spcAft>
                        <a:buClr>
                          <a:schemeClr val="dk1"/>
                        </a:buClr>
                        <a:buSzPts val="1400"/>
                        <a:buFont typeface="Helvetica Neue Light"/>
                        <a:buChar char="-"/>
                      </a:pPr>
                      <a:r>
                        <a:rPr lang="es">
                          <a:solidFill>
                            <a:schemeClr val="dk1"/>
                          </a:solidFill>
                          <a:latin typeface="Helvetica Neue Light"/>
                          <a:ea typeface="Helvetica Neue Light"/>
                          <a:cs typeface="Helvetica Neue Light"/>
                          <a:sym typeface="Helvetica Neue Light"/>
                        </a:rPr>
                        <a:t>Sintaxis avanzada.</a:t>
                      </a:r>
                      <a:endParaRPr>
                        <a:solidFill>
                          <a:schemeClr val="dk1"/>
                        </a:solidFill>
                        <a:latin typeface="Helvetica Neue Light"/>
                        <a:ea typeface="Helvetica Neue Light"/>
                        <a:cs typeface="Helvetica Neue Light"/>
                        <a:sym typeface="Helvetica Neue Light"/>
                      </a:endParaRPr>
                    </a:p>
                    <a:p>
                      <a:pPr indent="-317500" lvl="0" marL="457200" marR="0" rtl="0" algn="l">
                        <a:lnSpc>
                          <a:spcPct val="100000"/>
                        </a:lnSpc>
                        <a:spcBef>
                          <a:spcPts val="0"/>
                        </a:spcBef>
                        <a:spcAft>
                          <a:spcPts val="0"/>
                        </a:spcAft>
                        <a:buClr>
                          <a:schemeClr val="dk1"/>
                        </a:buClr>
                        <a:buSzPts val="1400"/>
                        <a:buFont typeface="Helvetica Neue Light"/>
                        <a:buChar char="-"/>
                      </a:pPr>
                      <a:r>
                        <a:rPr lang="es">
                          <a:solidFill>
                            <a:schemeClr val="dk1"/>
                          </a:solidFill>
                          <a:latin typeface="Helvetica Neue Light"/>
                          <a:ea typeface="Helvetica Neue Light"/>
                          <a:cs typeface="Helvetica Neue Light"/>
                          <a:sym typeface="Helvetica Neue Light"/>
                        </a:rPr>
                        <a:t>Al menos una librería de uso relevante para el proyecto.</a:t>
                      </a:r>
                      <a:endParaRPr>
                        <a:solidFill>
                          <a:schemeClr val="dk1"/>
                        </a:solidFill>
                        <a:latin typeface="Helvetica Neue Light"/>
                        <a:ea typeface="Helvetica Neue Light"/>
                        <a:cs typeface="Helvetica Neue Light"/>
                        <a:sym typeface="Helvetica Neue Light"/>
                      </a:endParaRPr>
                    </a:p>
                    <a:p>
                      <a:pPr indent="-317500" lvl="0" marL="457200" marR="0" rtl="0" algn="l">
                        <a:lnSpc>
                          <a:spcPct val="100000"/>
                        </a:lnSpc>
                        <a:spcBef>
                          <a:spcPts val="0"/>
                        </a:spcBef>
                        <a:spcAft>
                          <a:spcPts val="0"/>
                        </a:spcAft>
                        <a:buClr>
                          <a:schemeClr val="dk1"/>
                        </a:buClr>
                        <a:buSzPts val="1400"/>
                        <a:buFont typeface="Helvetica Neue Light"/>
                        <a:buChar char="-"/>
                      </a:pPr>
                      <a:r>
                        <a:rPr lang="es">
                          <a:solidFill>
                            <a:schemeClr val="dk1"/>
                          </a:solidFill>
                          <a:latin typeface="Helvetica Neue Light"/>
                          <a:ea typeface="Helvetica Neue Light"/>
                          <a:cs typeface="Helvetica Neue Light"/>
                          <a:sym typeface="Helvetica Neue Light"/>
                        </a:rPr>
                        <a:t>Manejo de promesas con fetch. </a:t>
                      </a:r>
                      <a:endParaRPr>
                        <a:solidFill>
                          <a:schemeClr val="dk1"/>
                        </a:solidFill>
                        <a:latin typeface="Helvetica Neue Light"/>
                        <a:ea typeface="Helvetica Neue Light"/>
                        <a:cs typeface="Helvetica Neue Light"/>
                        <a:sym typeface="Helvetica Neue Light"/>
                      </a:endParaRPr>
                    </a:p>
                    <a:p>
                      <a:pPr indent="-317500" lvl="0" marL="457200" marR="0" rtl="0" algn="l">
                        <a:lnSpc>
                          <a:spcPct val="100000"/>
                        </a:lnSpc>
                        <a:spcBef>
                          <a:spcPts val="0"/>
                        </a:spcBef>
                        <a:spcAft>
                          <a:spcPts val="0"/>
                        </a:spcAft>
                        <a:buClr>
                          <a:schemeClr val="dk1"/>
                        </a:buClr>
                        <a:buSzPts val="1400"/>
                        <a:buFont typeface="Helvetica Neue Light"/>
                        <a:buChar char="-"/>
                      </a:pPr>
                      <a:r>
                        <a:rPr lang="es">
                          <a:solidFill>
                            <a:schemeClr val="dk1"/>
                          </a:solidFill>
                          <a:latin typeface="Helvetica Neue Light"/>
                          <a:ea typeface="Helvetica Neue Light"/>
                          <a:cs typeface="Helvetica Neue Light"/>
                          <a:sym typeface="Helvetica Neue Light"/>
                        </a:rPr>
                        <a:t>Carga de datos desde un JSON local o desde una API externa.</a:t>
                      </a:r>
                      <a:endParaRPr>
                        <a:solidFill>
                          <a:schemeClr val="dk1"/>
                        </a:solidFill>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498" name="Google Shape;498;p65"/>
          <p:cNvPicPr preferRelativeResize="0"/>
          <p:nvPr/>
        </p:nvPicPr>
        <p:blipFill rotWithShape="1">
          <a:blip r:embed="rId4">
            <a:alphaModFix/>
          </a:blip>
          <a:srcRect b="0" l="0" r="0" t="0"/>
          <a:stretch/>
        </p:blipFill>
        <p:spPr>
          <a:xfrm>
            <a:off x="7344100" y="797100"/>
            <a:ext cx="1410351" cy="55221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2" name="Shape 502"/>
        <p:cNvGrpSpPr/>
        <p:nvPr/>
      </p:nvGrpSpPr>
      <p:grpSpPr>
        <a:xfrm>
          <a:off x="0" y="0"/>
          <a:ext cx="0" cy="0"/>
          <a:chOff x="0" y="0"/>
          <a:chExt cx="0" cy="0"/>
        </a:xfrm>
      </p:grpSpPr>
      <p:sp>
        <p:nvSpPr>
          <p:cNvPr id="503" name="Google Shape;503;p66"/>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s" sz="4000">
                <a:solidFill>
                  <a:srgbClr val="E0FF00"/>
                </a:solidFill>
                <a:latin typeface="Anton"/>
                <a:ea typeface="Anton"/>
                <a:cs typeface="Anton"/>
                <a:sym typeface="Anton"/>
              </a:rPr>
              <a:t>¿PREGUNTAS?</a:t>
            </a:r>
            <a:endParaRPr i="1" sz="4000">
              <a:solidFill>
                <a:srgbClr val="E0FF00"/>
              </a:solidFill>
              <a:latin typeface="Anton"/>
              <a:ea typeface="Anton"/>
              <a:cs typeface="Anton"/>
              <a:sym typeface="Anton"/>
            </a:endParaRPr>
          </a:p>
        </p:txBody>
      </p:sp>
      <p:pic>
        <p:nvPicPr>
          <p:cNvPr descr="Tiger Face on Apple iOS 12.2" id="504" name="Google Shape;504;p66"/>
          <p:cNvPicPr preferRelativeResize="0"/>
          <p:nvPr/>
        </p:nvPicPr>
        <p:blipFill>
          <a:blip r:embed="rId4">
            <a:alphaModFix/>
          </a:blip>
          <a:stretch>
            <a:fillRect/>
          </a:stretch>
        </p:blipFill>
        <p:spPr>
          <a:xfrm>
            <a:off x="5655188" y="2089063"/>
            <a:ext cx="712075" cy="7120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8" name="Shape 508"/>
        <p:cNvGrpSpPr/>
        <p:nvPr/>
      </p:nvGrpSpPr>
      <p:grpSpPr>
        <a:xfrm>
          <a:off x="0" y="0"/>
          <a:ext cx="0" cy="0"/>
          <a:chOff x="0" y="0"/>
          <a:chExt cx="0" cy="0"/>
        </a:xfrm>
      </p:grpSpPr>
      <p:sp>
        <p:nvSpPr>
          <p:cNvPr id="509" name="Google Shape;509;p67"/>
          <p:cNvSpPr txBox="1"/>
          <p:nvPr/>
        </p:nvSpPr>
        <p:spPr>
          <a:xfrm>
            <a:off x="0" y="2077200"/>
            <a:ext cx="4059600" cy="98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s" sz="4000">
                <a:solidFill>
                  <a:srgbClr val="E0FF00"/>
                </a:solidFill>
                <a:latin typeface="Anton"/>
                <a:ea typeface="Anton"/>
                <a:cs typeface="Anton"/>
                <a:sym typeface="Anton"/>
              </a:rPr>
              <a:t>¡MUCHAS GRACIAS!</a:t>
            </a:r>
            <a:endParaRPr i="1" sz="4000">
              <a:solidFill>
                <a:srgbClr val="E0FF00"/>
              </a:solidFill>
              <a:latin typeface="Anton"/>
              <a:ea typeface="Anton"/>
              <a:cs typeface="Anton"/>
              <a:sym typeface="Anton"/>
            </a:endParaRPr>
          </a:p>
        </p:txBody>
      </p:sp>
      <p:sp>
        <p:nvSpPr>
          <p:cNvPr id="510" name="Google Shape;510;p67"/>
          <p:cNvSpPr txBox="1"/>
          <p:nvPr/>
        </p:nvSpPr>
        <p:spPr>
          <a:xfrm>
            <a:off x="4313150" y="1703875"/>
            <a:ext cx="4830900" cy="138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2200">
                <a:solidFill>
                  <a:srgbClr val="E0FF00"/>
                </a:solidFill>
                <a:latin typeface="Helvetica Neue"/>
                <a:ea typeface="Helvetica Neue"/>
                <a:cs typeface="Helvetica Neue"/>
                <a:sym typeface="Helvetica Neue"/>
              </a:rPr>
              <a:t>Resumen de lo visto en clase hoy: </a:t>
            </a:r>
            <a:endParaRPr b="1" sz="2200">
              <a:solidFill>
                <a:srgbClr val="E0FF00"/>
              </a:solidFill>
              <a:latin typeface="Helvetica Neue"/>
              <a:ea typeface="Helvetica Neue"/>
              <a:cs typeface="Helvetica Neue"/>
              <a:sym typeface="Helvetica Neue"/>
            </a:endParaRPr>
          </a:p>
          <a:p>
            <a:pPr indent="-330200" lvl="0" marL="457200" rtl="0" algn="l">
              <a:lnSpc>
                <a:spcPct val="115000"/>
              </a:lnSpc>
              <a:spcBef>
                <a:spcPts val="0"/>
              </a:spcBef>
              <a:spcAft>
                <a:spcPts val="0"/>
              </a:spcAft>
              <a:buClr>
                <a:srgbClr val="E0FF00"/>
              </a:buClr>
              <a:buSzPts val="1600"/>
              <a:buFont typeface="Helvetica Neue Light"/>
              <a:buChar char="-"/>
            </a:pPr>
            <a:r>
              <a:rPr lang="es" sz="1600">
                <a:solidFill>
                  <a:srgbClr val="E0FF00"/>
                </a:solidFill>
                <a:latin typeface="Helvetica Neue Light"/>
                <a:ea typeface="Helvetica Neue Light"/>
                <a:cs typeface="Helvetica Neue Light"/>
                <a:sym typeface="Helvetica Neue Light"/>
              </a:rPr>
              <a:t>Conocimos la utilidad de Node JS</a:t>
            </a:r>
            <a:endParaRPr sz="1600">
              <a:solidFill>
                <a:srgbClr val="E0FF00"/>
              </a:solidFill>
              <a:latin typeface="Helvetica Neue Light"/>
              <a:ea typeface="Helvetica Neue Light"/>
              <a:cs typeface="Helvetica Neue Light"/>
              <a:sym typeface="Helvetica Neue Light"/>
            </a:endParaRPr>
          </a:p>
          <a:p>
            <a:pPr indent="-330200" lvl="0" marL="457200" rtl="0" algn="l">
              <a:lnSpc>
                <a:spcPct val="115000"/>
              </a:lnSpc>
              <a:spcBef>
                <a:spcPts val="0"/>
              </a:spcBef>
              <a:spcAft>
                <a:spcPts val="0"/>
              </a:spcAft>
              <a:buClr>
                <a:srgbClr val="E0FF00"/>
              </a:buClr>
              <a:buSzPts val="1600"/>
              <a:buFont typeface="Helvetica Neue Light"/>
              <a:buChar char="-"/>
            </a:pPr>
            <a:r>
              <a:rPr lang="es" sz="1600">
                <a:solidFill>
                  <a:srgbClr val="E0FF00"/>
                </a:solidFill>
                <a:latin typeface="Helvetica Neue Light"/>
                <a:ea typeface="Helvetica Neue Light"/>
                <a:cs typeface="Helvetica Neue Light"/>
                <a:sym typeface="Helvetica Neue Light"/>
              </a:rPr>
              <a:t>Identificamos NPM</a:t>
            </a:r>
            <a:endParaRPr sz="1600">
              <a:solidFill>
                <a:srgbClr val="E0FF00"/>
              </a:solidFill>
              <a:latin typeface="Helvetica Neue Light"/>
              <a:ea typeface="Helvetica Neue Light"/>
              <a:cs typeface="Helvetica Neue Light"/>
              <a:sym typeface="Helvetica Neue Light"/>
            </a:endParaRPr>
          </a:p>
          <a:p>
            <a:pPr indent="-330200" lvl="0" marL="457200" rtl="0" algn="l">
              <a:lnSpc>
                <a:spcPct val="115000"/>
              </a:lnSpc>
              <a:spcBef>
                <a:spcPts val="0"/>
              </a:spcBef>
              <a:spcAft>
                <a:spcPts val="0"/>
              </a:spcAft>
              <a:buClr>
                <a:srgbClr val="E0FF00"/>
              </a:buClr>
              <a:buSzPts val="1600"/>
              <a:buFont typeface="Helvetica Neue Light"/>
              <a:buChar char="-"/>
            </a:pPr>
            <a:r>
              <a:rPr lang="es" sz="1600">
                <a:solidFill>
                  <a:srgbClr val="E0FF00"/>
                </a:solidFill>
                <a:latin typeface="Helvetica Neue Light"/>
                <a:ea typeface="Helvetica Neue Light"/>
                <a:cs typeface="Helvetica Neue Light"/>
                <a:sym typeface="Helvetica Neue Light"/>
              </a:rPr>
              <a:t>Profundizamos en React, Angular y Vue</a:t>
            </a:r>
            <a:endParaRPr sz="1600">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4" name="Shape 514"/>
        <p:cNvGrpSpPr/>
        <p:nvPr/>
      </p:nvGrpSpPr>
      <p:grpSpPr>
        <a:xfrm>
          <a:off x="0" y="0"/>
          <a:ext cx="0" cy="0"/>
          <a:chOff x="0" y="0"/>
          <a:chExt cx="0" cy="0"/>
        </a:xfrm>
      </p:grpSpPr>
      <p:sp>
        <p:nvSpPr>
          <p:cNvPr id="515" name="Google Shape;515;p68"/>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E0FF00"/>
                </a:solidFill>
                <a:latin typeface="Anton"/>
                <a:ea typeface="Anton"/>
                <a:cs typeface="Anton"/>
                <a:sym typeface="Anton"/>
              </a:rPr>
              <a:t>OPINA Y VALORA ESTA CLASE</a:t>
            </a:r>
            <a:endParaRPr i="1" sz="3600">
              <a:solidFill>
                <a:srgbClr val="E0FF00"/>
              </a:solidFill>
              <a:latin typeface="Anton"/>
              <a:ea typeface="Anton"/>
              <a:cs typeface="Anton"/>
              <a:sym typeface="Anton"/>
            </a:endParaRPr>
          </a:p>
        </p:txBody>
      </p:sp>
      <p:pic>
        <p:nvPicPr>
          <p:cNvPr descr="Dizzy on Apple iOS 12.2" id="516" name="Google Shape;516;p68"/>
          <p:cNvPicPr preferRelativeResize="0"/>
          <p:nvPr/>
        </p:nvPicPr>
        <p:blipFill>
          <a:blip r:embed="rId4">
            <a:alphaModFix/>
          </a:blip>
          <a:stretch>
            <a:fillRect/>
          </a:stretch>
        </p:blipFill>
        <p:spPr>
          <a:xfrm>
            <a:off x="4168425" y="1602350"/>
            <a:ext cx="807150" cy="8071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520" name="Shape 520"/>
        <p:cNvGrpSpPr/>
        <p:nvPr/>
      </p:nvGrpSpPr>
      <p:grpSpPr>
        <a:xfrm>
          <a:off x="0" y="0"/>
          <a:ext cx="0" cy="0"/>
          <a:chOff x="0" y="0"/>
          <a:chExt cx="0" cy="0"/>
        </a:xfrm>
      </p:grpSpPr>
      <p:sp>
        <p:nvSpPr>
          <p:cNvPr id="521" name="Google Shape;521;p69"/>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#DEMOCRATIZANDOLAEDUCACIÓN</a:t>
            </a:r>
            <a:endParaRPr i="1" sz="3600">
              <a:solidFill>
                <a:srgbClr val="121212"/>
              </a:solidFill>
              <a:latin typeface="Anton"/>
              <a:ea typeface="Anton"/>
              <a:cs typeface="Anton"/>
              <a:sym typeface="Anto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5" name="Shape 525"/>
        <p:cNvGrpSpPr/>
        <p:nvPr/>
      </p:nvGrpSpPr>
      <p:grpSpPr>
        <a:xfrm>
          <a:off x="0" y="0"/>
          <a:ext cx="0" cy="0"/>
          <a:chOff x="0" y="0"/>
          <a:chExt cx="0" cy="0"/>
        </a:xfrm>
      </p:grpSpPr>
      <p:sp>
        <p:nvSpPr>
          <p:cNvPr id="526" name="Google Shape;526;p70"/>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
        <p:nvSpPr>
          <p:cNvPr id="527" name="Google Shape;527;p70"/>
          <p:cNvSpPr txBox="1"/>
          <p:nvPr/>
        </p:nvSpPr>
        <p:spPr>
          <a:xfrm>
            <a:off x="2054250" y="1640238"/>
            <a:ext cx="5035500" cy="126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¡GRACIAS POR ESTUDIAR CON NOSOTROS!</a:t>
            </a:r>
            <a:endParaRPr i="1" sz="3600">
              <a:solidFill>
                <a:srgbClr val="121212"/>
              </a:solidFill>
              <a:latin typeface="Anton"/>
              <a:ea typeface="Anton"/>
              <a:cs typeface="Anton"/>
              <a:sym typeface="Anton"/>
            </a:endParaRPr>
          </a:p>
        </p:txBody>
      </p:sp>
      <p:pic>
        <p:nvPicPr>
          <p:cNvPr id="528" name="Google Shape;528;p70"/>
          <p:cNvPicPr preferRelativeResize="0"/>
          <p:nvPr/>
        </p:nvPicPr>
        <p:blipFill>
          <a:blip r:embed="rId4">
            <a:alphaModFix/>
          </a:blip>
          <a:stretch>
            <a:fillRect/>
          </a:stretch>
        </p:blipFill>
        <p:spPr>
          <a:xfrm>
            <a:off x="3598375" y="515200"/>
            <a:ext cx="1718075" cy="399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9"/>
          <p:cNvSpPr txBox="1"/>
          <p:nvPr/>
        </p:nvSpPr>
        <p:spPr>
          <a:xfrm>
            <a:off x="495900" y="199300"/>
            <a:ext cx="7233600" cy="4224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i="1" lang="es" sz="2000">
                <a:solidFill>
                  <a:srgbClr val="000000"/>
                </a:solidFill>
                <a:latin typeface="Anton"/>
                <a:ea typeface="Anton"/>
                <a:cs typeface="Anton"/>
                <a:sym typeface="Anton"/>
              </a:rPr>
              <a:t>MAPA DE CONCEPTOS CLASE </a:t>
            </a:r>
            <a:r>
              <a:rPr i="1" lang="es" sz="2000">
                <a:latin typeface="Anton"/>
                <a:ea typeface="Anton"/>
                <a:cs typeface="Anton"/>
                <a:sym typeface="Anton"/>
              </a:rPr>
              <a:t>16</a:t>
            </a:r>
            <a:endParaRPr i="1" sz="2000">
              <a:solidFill>
                <a:srgbClr val="000000"/>
              </a:solidFill>
              <a:latin typeface="Anton"/>
              <a:ea typeface="Anton"/>
              <a:cs typeface="Anton"/>
              <a:sym typeface="Anton"/>
            </a:endParaRPr>
          </a:p>
        </p:txBody>
      </p:sp>
      <p:pic>
        <p:nvPicPr>
          <p:cNvPr id="92" name="Google Shape;92;p19"/>
          <p:cNvPicPr preferRelativeResize="0"/>
          <p:nvPr/>
        </p:nvPicPr>
        <p:blipFill rotWithShape="1">
          <a:blip r:embed="rId3">
            <a:alphaModFix/>
          </a:blip>
          <a:srcRect b="0" l="0" r="0" t="0"/>
          <a:stretch/>
        </p:blipFill>
        <p:spPr>
          <a:xfrm>
            <a:off x="7423862" y="90575"/>
            <a:ext cx="1634174" cy="639850"/>
          </a:xfrm>
          <a:prstGeom prst="rect">
            <a:avLst/>
          </a:prstGeom>
          <a:noFill/>
          <a:ln>
            <a:noFill/>
          </a:ln>
        </p:spPr>
      </p:pic>
      <p:pic>
        <p:nvPicPr>
          <p:cNvPr id="93" name="Google Shape;93;p19"/>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94" name="Google Shape;94;p19"/>
          <p:cNvSpPr/>
          <p:nvPr/>
        </p:nvSpPr>
        <p:spPr>
          <a:xfrm>
            <a:off x="4229100" y="1561575"/>
            <a:ext cx="2079000" cy="2865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Helvetica Neue"/>
                <a:ea typeface="Helvetica Neue"/>
                <a:cs typeface="Helvetica Neue"/>
                <a:sym typeface="Helvetica Neue"/>
              </a:rPr>
              <a:t>Comandos</a:t>
            </a:r>
            <a:endParaRPr sz="1100">
              <a:solidFill>
                <a:srgbClr val="222222"/>
              </a:solidFill>
              <a:latin typeface="Helvetica Neue"/>
              <a:ea typeface="Helvetica Neue"/>
              <a:cs typeface="Helvetica Neue"/>
              <a:sym typeface="Helvetica Neue"/>
            </a:endParaRPr>
          </a:p>
        </p:txBody>
      </p:sp>
      <p:sp>
        <p:nvSpPr>
          <p:cNvPr id="95" name="Google Shape;95;p19"/>
          <p:cNvSpPr/>
          <p:nvPr/>
        </p:nvSpPr>
        <p:spPr>
          <a:xfrm>
            <a:off x="624275" y="1539525"/>
            <a:ext cx="1452900" cy="3306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FFFFF"/>
                </a:solidFill>
                <a:latin typeface="Helvetica Neue"/>
                <a:ea typeface="Helvetica Neue"/>
                <a:cs typeface="Helvetica Neue"/>
                <a:sym typeface="Helvetica Neue"/>
              </a:rPr>
              <a:t>NodeJS</a:t>
            </a:r>
            <a:endParaRPr sz="1100">
              <a:solidFill>
                <a:srgbClr val="FFFFFF"/>
              </a:solidFill>
              <a:latin typeface="Helvetica Neue"/>
              <a:ea typeface="Helvetica Neue"/>
              <a:cs typeface="Helvetica Neue"/>
              <a:sym typeface="Helvetica Neue"/>
            </a:endParaRPr>
          </a:p>
        </p:txBody>
      </p:sp>
      <p:sp>
        <p:nvSpPr>
          <p:cNvPr id="96" name="Google Shape;96;p19"/>
          <p:cNvSpPr/>
          <p:nvPr/>
        </p:nvSpPr>
        <p:spPr>
          <a:xfrm>
            <a:off x="4229075" y="1104675"/>
            <a:ext cx="2079000" cy="330600"/>
          </a:xfrm>
          <a:prstGeom prst="rect">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222222"/>
                </a:solidFill>
                <a:latin typeface="Helvetica Neue"/>
                <a:ea typeface="Helvetica Neue"/>
                <a:cs typeface="Helvetica Neue"/>
                <a:sym typeface="Helvetica Neue"/>
              </a:rPr>
              <a:t>NPM (</a:t>
            </a:r>
            <a:r>
              <a:rPr lang="es" sz="1100">
                <a:solidFill>
                  <a:schemeClr val="dk1"/>
                </a:solidFill>
                <a:latin typeface="Helvetica Neue Light"/>
                <a:ea typeface="Helvetica Neue Light"/>
                <a:cs typeface="Helvetica Neue Light"/>
                <a:sym typeface="Helvetica Neue Light"/>
              </a:rPr>
              <a:t>Node Package Manager)</a:t>
            </a:r>
            <a:endParaRPr sz="1100">
              <a:solidFill>
                <a:srgbClr val="222222"/>
              </a:solidFill>
              <a:latin typeface="Helvetica Neue"/>
              <a:ea typeface="Helvetica Neue"/>
              <a:cs typeface="Helvetica Neue"/>
              <a:sym typeface="Helvetica Neue"/>
            </a:endParaRPr>
          </a:p>
        </p:txBody>
      </p:sp>
      <p:sp>
        <p:nvSpPr>
          <p:cNvPr id="97" name="Google Shape;97;p19"/>
          <p:cNvSpPr/>
          <p:nvPr/>
        </p:nvSpPr>
        <p:spPr>
          <a:xfrm>
            <a:off x="4229075" y="1974377"/>
            <a:ext cx="2079000" cy="2865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Helvetica Neue"/>
                <a:ea typeface="Helvetica Neue"/>
                <a:cs typeface="Helvetica Neue"/>
                <a:sym typeface="Helvetica Neue"/>
              </a:rPr>
              <a:t>Package json</a:t>
            </a:r>
            <a:endParaRPr sz="1100">
              <a:solidFill>
                <a:srgbClr val="222222"/>
              </a:solidFill>
              <a:latin typeface="Helvetica Neue"/>
              <a:ea typeface="Helvetica Neue"/>
              <a:cs typeface="Helvetica Neue"/>
              <a:sym typeface="Helvetica Neue"/>
            </a:endParaRPr>
          </a:p>
        </p:txBody>
      </p:sp>
      <p:cxnSp>
        <p:nvCxnSpPr>
          <p:cNvPr id="98" name="Google Shape;98;p19"/>
          <p:cNvCxnSpPr>
            <a:stCxn id="95" idx="3"/>
            <a:endCxn id="96" idx="1"/>
          </p:cNvCxnSpPr>
          <p:nvPr/>
        </p:nvCxnSpPr>
        <p:spPr>
          <a:xfrm flipH="1" rot="10800000">
            <a:off x="2077175" y="1269825"/>
            <a:ext cx="2151900" cy="4350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99" name="Google Shape;99;p19"/>
          <p:cNvCxnSpPr>
            <a:stCxn id="95" idx="3"/>
            <a:endCxn id="94" idx="1"/>
          </p:cNvCxnSpPr>
          <p:nvPr/>
        </p:nvCxnSpPr>
        <p:spPr>
          <a:xfrm>
            <a:off x="2077175" y="1704825"/>
            <a:ext cx="2151900" cy="600"/>
          </a:xfrm>
          <a:prstGeom prst="bentConnector3">
            <a:avLst>
              <a:gd fmla="val 50001" name="adj1"/>
            </a:avLst>
          </a:prstGeom>
          <a:noFill/>
          <a:ln cap="flat" cmpd="sng" w="9525">
            <a:solidFill>
              <a:srgbClr val="CCCCCC"/>
            </a:solidFill>
            <a:prstDash val="solid"/>
            <a:round/>
            <a:headEnd len="med" w="med" type="none"/>
            <a:tailEnd len="med" w="med" type="oval"/>
          </a:ln>
        </p:spPr>
      </p:cxnSp>
      <p:cxnSp>
        <p:nvCxnSpPr>
          <p:cNvPr id="100" name="Google Shape;100;p19"/>
          <p:cNvCxnSpPr>
            <a:stCxn id="95" idx="3"/>
            <a:endCxn id="97" idx="1"/>
          </p:cNvCxnSpPr>
          <p:nvPr/>
        </p:nvCxnSpPr>
        <p:spPr>
          <a:xfrm>
            <a:off x="2077175" y="1704825"/>
            <a:ext cx="2151900" cy="4128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101" name="Google Shape;101;p19"/>
          <p:cNvSpPr/>
          <p:nvPr/>
        </p:nvSpPr>
        <p:spPr>
          <a:xfrm>
            <a:off x="4229086" y="2844074"/>
            <a:ext cx="925800" cy="2865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Helvetica Neue"/>
                <a:ea typeface="Helvetica Neue"/>
                <a:cs typeface="Helvetica Neue"/>
                <a:sym typeface="Helvetica Neue"/>
              </a:rPr>
              <a:t>React JS</a:t>
            </a:r>
            <a:endParaRPr sz="1100">
              <a:solidFill>
                <a:srgbClr val="222222"/>
              </a:solidFill>
              <a:latin typeface="Helvetica Neue"/>
              <a:ea typeface="Helvetica Neue"/>
              <a:cs typeface="Helvetica Neue"/>
              <a:sym typeface="Helvetica Neue"/>
            </a:endParaRPr>
          </a:p>
        </p:txBody>
      </p:sp>
      <p:sp>
        <p:nvSpPr>
          <p:cNvPr id="102" name="Google Shape;102;p19"/>
          <p:cNvSpPr/>
          <p:nvPr/>
        </p:nvSpPr>
        <p:spPr>
          <a:xfrm>
            <a:off x="624275" y="2822025"/>
            <a:ext cx="1452900" cy="3306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FFFFFF"/>
                </a:solidFill>
                <a:latin typeface="Helvetica Neue"/>
                <a:ea typeface="Helvetica Neue"/>
                <a:cs typeface="Helvetica Neue"/>
                <a:sym typeface="Helvetica Neue"/>
              </a:rPr>
              <a:t>Frameworks</a:t>
            </a:r>
            <a:endParaRPr sz="1100">
              <a:solidFill>
                <a:srgbClr val="FFFFFF"/>
              </a:solidFill>
              <a:latin typeface="Helvetica Neue"/>
              <a:ea typeface="Helvetica Neue"/>
              <a:cs typeface="Helvetica Neue"/>
              <a:sym typeface="Helvetica Neue"/>
            </a:endParaRPr>
          </a:p>
        </p:txBody>
      </p:sp>
      <p:sp>
        <p:nvSpPr>
          <p:cNvPr id="103" name="Google Shape;103;p19"/>
          <p:cNvSpPr/>
          <p:nvPr/>
        </p:nvSpPr>
        <p:spPr>
          <a:xfrm>
            <a:off x="4229075" y="2387175"/>
            <a:ext cx="925800" cy="330600"/>
          </a:xfrm>
          <a:prstGeom prst="rect">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222222"/>
                </a:solidFill>
                <a:latin typeface="Helvetica Neue"/>
                <a:ea typeface="Helvetica Neue"/>
                <a:cs typeface="Helvetica Neue"/>
                <a:sym typeface="Helvetica Neue"/>
              </a:rPr>
              <a:t>Angular</a:t>
            </a:r>
            <a:endParaRPr sz="1100">
              <a:solidFill>
                <a:srgbClr val="222222"/>
              </a:solidFill>
              <a:latin typeface="Helvetica Neue"/>
              <a:ea typeface="Helvetica Neue"/>
              <a:cs typeface="Helvetica Neue"/>
              <a:sym typeface="Helvetica Neue"/>
            </a:endParaRPr>
          </a:p>
        </p:txBody>
      </p:sp>
      <p:sp>
        <p:nvSpPr>
          <p:cNvPr id="104" name="Google Shape;104;p19"/>
          <p:cNvSpPr/>
          <p:nvPr/>
        </p:nvSpPr>
        <p:spPr>
          <a:xfrm>
            <a:off x="4229075" y="3256875"/>
            <a:ext cx="925800" cy="286500"/>
          </a:xfrm>
          <a:prstGeom prst="rect">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Helvetica Neue"/>
                <a:ea typeface="Helvetica Neue"/>
                <a:cs typeface="Helvetica Neue"/>
                <a:sym typeface="Helvetica Neue"/>
              </a:rPr>
              <a:t>Vue JS</a:t>
            </a:r>
            <a:endParaRPr sz="1100">
              <a:solidFill>
                <a:srgbClr val="222222"/>
              </a:solidFill>
              <a:latin typeface="Helvetica Neue"/>
              <a:ea typeface="Helvetica Neue"/>
              <a:cs typeface="Helvetica Neue"/>
              <a:sym typeface="Helvetica Neue"/>
            </a:endParaRPr>
          </a:p>
        </p:txBody>
      </p:sp>
      <p:cxnSp>
        <p:nvCxnSpPr>
          <p:cNvPr id="105" name="Google Shape;105;p19"/>
          <p:cNvCxnSpPr>
            <a:stCxn id="102" idx="3"/>
            <a:endCxn id="103" idx="1"/>
          </p:cNvCxnSpPr>
          <p:nvPr/>
        </p:nvCxnSpPr>
        <p:spPr>
          <a:xfrm flipH="1" rot="10800000">
            <a:off x="2077175" y="2552325"/>
            <a:ext cx="2151900" cy="4350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106" name="Google Shape;106;p19"/>
          <p:cNvCxnSpPr>
            <a:stCxn id="102" idx="3"/>
            <a:endCxn id="101" idx="1"/>
          </p:cNvCxnSpPr>
          <p:nvPr/>
        </p:nvCxnSpPr>
        <p:spPr>
          <a:xfrm>
            <a:off x="2077175" y="2987325"/>
            <a:ext cx="2151900" cy="6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107" name="Google Shape;107;p19"/>
          <p:cNvCxnSpPr>
            <a:stCxn id="102" idx="3"/>
            <a:endCxn id="104" idx="1"/>
          </p:cNvCxnSpPr>
          <p:nvPr/>
        </p:nvCxnSpPr>
        <p:spPr>
          <a:xfrm>
            <a:off x="2077175" y="2987325"/>
            <a:ext cx="2151900" cy="4128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108" name="Google Shape;108;p19"/>
          <p:cNvSpPr/>
          <p:nvPr/>
        </p:nvSpPr>
        <p:spPr>
          <a:xfrm>
            <a:off x="4229075" y="3713775"/>
            <a:ext cx="925800" cy="704400"/>
          </a:xfrm>
          <a:prstGeom prst="rect">
            <a:avLst/>
          </a:prstGeom>
          <a:solidFill>
            <a:srgbClr val="E0F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Helvetica Neue"/>
                <a:ea typeface="Helvetica Neue"/>
                <a:cs typeface="Helvetica Neue"/>
                <a:sym typeface="Helvetica Neue"/>
              </a:rPr>
              <a:t>Mern, Mean &amp; Mevn Stack</a:t>
            </a:r>
            <a:endParaRPr sz="1100">
              <a:solidFill>
                <a:srgbClr val="222222"/>
              </a:solidFill>
              <a:latin typeface="Helvetica Neue"/>
              <a:ea typeface="Helvetica Neue"/>
              <a:cs typeface="Helvetica Neue"/>
              <a:sym typeface="Helvetica Neue"/>
            </a:endParaRPr>
          </a:p>
        </p:txBody>
      </p:sp>
      <p:cxnSp>
        <p:nvCxnSpPr>
          <p:cNvPr id="109" name="Google Shape;109;p19"/>
          <p:cNvCxnSpPr>
            <a:stCxn id="102" idx="2"/>
            <a:endCxn id="108" idx="1"/>
          </p:cNvCxnSpPr>
          <p:nvPr/>
        </p:nvCxnSpPr>
        <p:spPr>
          <a:xfrm flipH="1" rot="-5400000">
            <a:off x="2333375" y="2169975"/>
            <a:ext cx="913200" cy="2878500"/>
          </a:xfrm>
          <a:prstGeom prst="bentConnector2">
            <a:avLst/>
          </a:prstGeom>
          <a:noFill/>
          <a:ln cap="flat" cmpd="sng" w="9525">
            <a:solidFill>
              <a:srgbClr val="CCCCCC"/>
            </a:solidFill>
            <a:prstDash val="solid"/>
            <a:round/>
            <a:headEnd len="med" w="med" type="none"/>
            <a:tailEnd len="med" w="med" type="oval"/>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20"/>
          <p:cNvSpPr txBox="1"/>
          <p:nvPr/>
        </p:nvSpPr>
        <p:spPr>
          <a:xfrm>
            <a:off x="3166825" y="1780150"/>
            <a:ext cx="2447100" cy="24837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20"/>
          <p:cNvPicPr preferRelativeResize="0"/>
          <p:nvPr/>
        </p:nvPicPr>
        <p:blipFill>
          <a:blip r:embed="rId4">
            <a:alphaModFix/>
          </a:blip>
          <a:stretch>
            <a:fillRect/>
          </a:stretch>
        </p:blipFill>
        <p:spPr>
          <a:xfrm>
            <a:off x="7818275" y="4837950"/>
            <a:ext cx="1186526" cy="330675"/>
          </a:xfrm>
          <a:prstGeom prst="rect">
            <a:avLst/>
          </a:prstGeom>
          <a:noFill/>
          <a:ln>
            <a:noFill/>
          </a:ln>
        </p:spPr>
      </p:pic>
      <p:sp>
        <p:nvSpPr>
          <p:cNvPr id="116" name="Google Shape;116;p20"/>
          <p:cNvSpPr/>
          <p:nvPr/>
        </p:nvSpPr>
        <p:spPr>
          <a:xfrm>
            <a:off x="2886763" y="849139"/>
            <a:ext cx="3546900" cy="669000"/>
          </a:xfrm>
          <a:prstGeom prst="homePlate">
            <a:avLst>
              <a:gd fmla="val 500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800">
                <a:solidFill>
                  <a:srgbClr val="FFFFFF"/>
                </a:solidFill>
                <a:latin typeface="Anton"/>
                <a:ea typeface="Anton"/>
                <a:cs typeface="Anton"/>
                <a:sym typeface="Anton"/>
              </a:rPr>
              <a:t>MÓDULO 4</a:t>
            </a:r>
            <a:endParaRPr sz="1800">
              <a:solidFill>
                <a:srgbClr val="FFFFFF"/>
              </a:solidFill>
              <a:latin typeface="Anton"/>
              <a:ea typeface="Anton"/>
              <a:cs typeface="Anton"/>
              <a:sym typeface="Anton"/>
            </a:endParaRPr>
          </a:p>
          <a:p>
            <a:pPr indent="0" lvl="0" marL="0" marR="0" rtl="0" algn="ctr">
              <a:lnSpc>
                <a:spcPct val="100000"/>
              </a:lnSpc>
              <a:spcBef>
                <a:spcPts val="0"/>
              </a:spcBef>
              <a:spcAft>
                <a:spcPts val="0"/>
              </a:spcAft>
              <a:buNone/>
            </a:pPr>
            <a:r>
              <a:rPr lang="es" sz="1800">
                <a:solidFill>
                  <a:srgbClr val="FFFFFF"/>
                </a:solidFill>
                <a:latin typeface="Anton"/>
                <a:ea typeface="Anton"/>
                <a:cs typeface="Anton"/>
                <a:sym typeface="Anton"/>
              </a:rPr>
              <a:t>OPTIMIZACIÓN DE PROYECTO</a:t>
            </a:r>
            <a:endParaRPr sz="1800">
              <a:solidFill>
                <a:srgbClr val="FFFFFF"/>
              </a:solidFill>
              <a:latin typeface="Anton"/>
              <a:ea typeface="Anton"/>
              <a:cs typeface="Anton"/>
              <a:sym typeface="Anton"/>
            </a:endParaRPr>
          </a:p>
        </p:txBody>
      </p:sp>
      <p:sp>
        <p:nvSpPr>
          <p:cNvPr id="117" name="Google Shape;117;p20"/>
          <p:cNvSpPr/>
          <p:nvPr/>
        </p:nvSpPr>
        <p:spPr>
          <a:xfrm>
            <a:off x="5830967" y="848925"/>
            <a:ext cx="3305700" cy="669000"/>
          </a:xfrm>
          <a:prstGeom prst="chevron">
            <a:avLst>
              <a:gd fmla="val 500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800">
                <a:solidFill>
                  <a:srgbClr val="FFFFFF"/>
                </a:solidFill>
                <a:latin typeface="Anton"/>
                <a:ea typeface="Anton"/>
                <a:cs typeface="Anton"/>
                <a:sym typeface="Anton"/>
              </a:rPr>
              <a:t>MÓDULO 5</a:t>
            </a:r>
            <a:endParaRPr sz="1800">
              <a:solidFill>
                <a:srgbClr val="FFFFFF"/>
              </a:solidFill>
              <a:latin typeface="Anton"/>
              <a:ea typeface="Anton"/>
              <a:cs typeface="Anton"/>
              <a:sym typeface="Anton"/>
            </a:endParaRPr>
          </a:p>
          <a:p>
            <a:pPr indent="0" lvl="0" marL="0" marR="0" rtl="0" algn="ctr">
              <a:lnSpc>
                <a:spcPct val="100000"/>
              </a:lnSpc>
              <a:spcBef>
                <a:spcPts val="0"/>
              </a:spcBef>
              <a:spcAft>
                <a:spcPts val="0"/>
              </a:spcAft>
              <a:buNone/>
            </a:pPr>
            <a:r>
              <a:rPr lang="es" sz="1800">
                <a:solidFill>
                  <a:srgbClr val="FFFFFF"/>
                </a:solidFill>
                <a:latin typeface="Anton"/>
                <a:ea typeface="Anton"/>
                <a:cs typeface="Anton"/>
                <a:sym typeface="Anton"/>
              </a:rPr>
              <a:t>ASINCRONÍA Y PETICIONES</a:t>
            </a:r>
            <a:endParaRPr sz="1800">
              <a:solidFill>
                <a:srgbClr val="FFFFFF"/>
              </a:solidFill>
              <a:latin typeface="Anton"/>
              <a:ea typeface="Anton"/>
              <a:cs typeface="Anton"/>
              <a:sym typeface="Anton"/>
            </a:endParaRPr>
          </a:p>
        </p:txBody>
      </p:sp>
      <p:sp>
        <p:nvSpPr>
          <p:cNvPr id="118" name="Google Shape;118;p20"/>
          <p:cNvSpPr txBox="1"/>
          <p:nvPr/>
        </p:nvSpPr>
        <p:spPr>
          <a:xfrm>
            <a:off x="3301975" y="1984400"/>
            <a:ext cx="2311800" cy="8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CLASE 1 - </a:t>
            </a:r>
            <a:endParaRPr/>
          </a:p>
          <a:p>
            <a:pPr indent="0" lvl="0" marL="0" rtl="0" algn="l">
              <a:spcBef>
                <a:spcPts val="0"/>
              </a:spcBef>
              <a:spcAft>
                <a:spcPts val="0"/>
              </a:spcAft>
              <a:buNone/>
            </a:pPr>
            <a:r>
              <a:t/>
            </a:r>
            <a:endParaRPr/>
          </a:p>
        </p:txBody>
      </p:sp>
      <p:sp>
        <p:nvSpPr>
          <p:cNvPr id="119" name="Google Shape;119;p20"/>
          <p:cNvSpPr txBox="1"/>
          <p:nvPr/>
        </p:nvSpPr>
        <p:spPr>
          <a:xfrm>
            <a:off x="3125550" y="1945725"/>
            <a:ext cx="2311800" cy="2404500"/>
          </a:xfrm>
          <a:prstGeom prst="rect">
            <a:avLst/>
          </a:prstGeom>
          <a:solidFill>
            <a:srgbClr val="999999"/>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0"/>
          <p:cNvSpPr/>
          <p:nvPr/>
        </p:nvSpPr>
        <p:spPr>
          <a:xfrm>
            <a:off x="7329" y="848925"/>
            <a:ext cx="3305700" cy="669000"/>
          </a:xfrm>
          <a:prstGeom prst="chevron">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800">
                <a:solidFill>
                  <a:srgbClr val="FFFFFF"/>
                </a:solidFill>
                <a:latin typeface="Anton"/>
                <a:ea typeface="Anton"/>
                <a:cs typeface="Anton"/>
                <a:sym typeface="Anton"/>
              </a:rPr>
              <a:t>MÓDULO 3</a:t>
            </a:r>
            <a:endParaRPr sz="1800">
              <a:solidFill>
                <a:srgbClr val="FFFFFF"/>
              </a:solidFill>
              <a:latin typeface="Anton"/>
              <a:ea typeface="Anton"/>
              <a:cs typeface="Anton"/>
              <a:sym typeface="Anton"/>
            </a:endParaRPr>
          </a:p>
          <a:p>
            <a:pPr indent="0" lvl="0" marL="0" marR="0" rtl="0" algn="ctr">
              <a:lnSpc>
                <a:spcPct val="100000"/>
              </a:lnSpc>
              <a:spcBef>
                <a:spcPts val="0"/>
              </a:spcBef>
              <a:spcAft>
                <a:spcPts val="0"/>
              </a:spcAft>
              <a:buNone/>
            </a:pPr>
            <a:r>
              <a:rPr lang="es" sz="1800">
                <a:solidFill>
                  <a:srgbClr val="FFFFFF"/>
                </a:solidFill>
                <a:latin typeface="Anton"/>
                <a:ea typeface="Anton"/>
                <a:cs typeface="Anton"/>
                <a:sym typeface="Anton"/>
              </a:rPr>
              <a:t>FRONTEND</a:t>
            </a:r>
            <a:endParaRPr sz="1800">
              <a:solidFill>
                <a:srgbClr val="FFFFFF"/>
              </a:solidFill>
              <a:latin typeface="Anton"/>
              <a:ea typeface="Anton"/>
              <a:cs typeface="Anton"/>
              <a:sym typeface="Anton"/>
            </a:endParaRPr>
          </a:p>
        </p:txBody>
      </p:sp>
      <p:sp>
        <p:nvSpPr>
          <p:cNvPr id="121" name="Google Shape;121;p20"/>
          <p:cNvSpPr txBox="1"/>
          <p:nvPr/>
        </p:nvSpPr>
        <p:spPr>
          <a:xfrm>
            <a:off x="3128175" y="1974050"/>
            <a:ext cx="2309100" cy="708900"/>
          </a:xfrm>
          <a:prstGeom prst="rect">
            <a:avLst/>
          </a:prstGeom>
          <a:solidFill>
            <a:srgbClr val="999999"/>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latin typeface="Anton"/>
                <a:ea typeface="Anton"/>
                <a:cs typeface="Anton"/>
                <a:sym typeface="Anton"/>
              </a:rPr>
              <a:t>CLASE 12 - </a:t>
            </a:r>
            <a:endParaRPr sz="1200">
              <a:solidFill>
                <a:schemeClr val="dk1"/>
              </a:solidFill>
              <a:latin typeface="Anton"/>
              <a:ea typeface="Anton"/>
              <a:cs typeface="Anton"/>
              <a:sym typeface="Anton"/>
            </a:endParaRPr>
          </a:p>
          <a:p>
            <a:pPr indent="0" lvl="0" marL="0" rtl="0" algn="l">
              <a:spcBef>
                <a:spcPts val="0"/>
              </a:spcBef>
              <a:spcAft>
                <a:spcPts val="0"/>
              </a:spcAft>
              <a:buNone/>
            </a:pPr>
            <a:r>
              <a:rPr lang="es" sz="1200">
                <a:solidFill>
                  <a:schemeClr val="dk1"/>
                </a:solidFill>
                <a:latin typeface="Helvetica Neue"/>
                <a:ea typeface="Helvetica Neue"/>
                <a:cs typeface="Helvetica Neue"/>
                <a:sym typeface="Helvetica Neue"/>
              </a:rPr>
              <a:t>State &amp; Redux</a:t>
            </a:r>
            <a:endParaRPr sz="1200">
              <a:solidFill>
                <a:schemeClr val="dk1"/>
              </a:solidFill>
              <a:latin typeface="Helvetica Neue"/>
              <a:ea typeface="Helvetica Neue"/>
              <a:cs typeface="Helvetica Neue"/>
              <a:sym typeface="Helvetica Neue"/>
            </a:endParaRPr>
          </a:p>
          <a:p>
            <a:pPr indent="-304800" lvl="0" marL="457200" rtl="0" algn="l">
              <a:spcBef>
                <a:spcPts val="0"/>
              </a:spcBef>
              <a:spcAft>
                <a:spcPts val="0"/>
              </a:spcAft>
              <a:buClr>
                <a:schemeClr val="dk1"/>
              </a:buClr>
              <a:buSzPts val="1200"/>
              <a:buFont typeface="Helvetica Neue"/>
              <a:buChar char="●"/>
            </a:pPr>
            <a:r>
              <a:rPr lang="es" sz="1200">
                <a:solidFill>
                  <a:schemeClr val="dk1"/>
                </a:solidFill>
                <a:latin typeface="Helvetica Neue"/>
                <a:ea typeface="Helvetica Neue"/>
                <a:cs typeface="Helvetica Neue"/>
                <a:sym typeface="Helvetica Neue"/>
              </a:rPr>
              <a:t>Desafío entregable</a:t>
            </a:r>
            <a:endParaRPr sz="1200">
              <a:solidFill>
                <a:schemeClr val="dk1"/>
              </a:solidFill>
              <a:latin typeface="Helvetica Neue"/>
              <a:ea typeface="Helvetica Neue"/>
              <a:cs typeface="Helvetica Neue"/>
              <a:sym typeface="Helvetica Neue"/>
            </a:endParaRPr>
          </a:p>
        </p:txBody>
      </p:sp>
      <p:sp>
        <p:nvSpPr>
          <p:cNvPr id="122" name="Google Shape;122;p20"/>
          <p:cNvSpPr txBox="1"/>
          <p:nvPr/>
        </p:nvSpPr>
        <p:spPr>
          <a:xfrm>
            <a:off x="6122725" y="1778813"/>
            <a:ext cx="2447100" cy="24837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0"/>
          <p:cNvSpPr txBox="1"/>
          <p:nvPr/>
        </p:nvSpPr>
        <p:spPr>
          <a:xfrm>
            <a:off x="6081450" y="1944400"/>
            <a:ext cx="2311800" cy="2404500"/>
          </a:xfrm>
          <a:prstGeom prst="rect">
            <a:avLst/>
          </a:prstGeom>
          <a:solidFill>
            <a:srgbClr val="999999"/>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0"/>
          <p:cNvSpPr txBox="1"/>
          <p:nvPr/>
        </p:nvSpPr>
        <p:spPr>
          <a:xfrm>
            <a:off x="6064000" y="1984400"/>
            <a:ext cx="2309100" cy="7089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200">
                <a:solidFill>
                  <a:schemeClr val="dk1"/>
                </a:solidFill>
                <a:latin typeface="Anton"/>
                <a:ea typeface="Anton"/>
                <a:cs typeface="Anton"/>
                <a:sym typeface="Anton"/>
              </a:rPr>
              <a:t>CLASE 14 - </a:t>
            </a:r>
            <a:endParaRPr sz="1200">
              <a:solidFill>
                <a:schemeClr val="dk1"/>
              </a:solidFill>
              <a:latin typeface="Anton"/>
              <a:ea typeface="Anton"/>
              <a:cs typeface="Anton"/>
              <a:sym typeface="Anton"/>
            </a:endParaRPr>
          </a:p>
          <a:p>
            <a:pPr indent="0" lvl="0" marL="0" marR="0" rtl="0" algn="l">
              <a:lnSpc>
                <a:spcPct val="100000"/>
              </a:lnSpc>
              <a:spcBef>
                <a:spcPts val="0"/>
              </a:spcBef>
              <a:spcAft>
                <a:spcPts val="0"/>
              </a:spcAft>
              <a:buNone/>
            </a:pPr>
            <a:r>
              <a:rPr lang="es" sz="1200">
                <a:solidFill>
                  <a:schemeClr val="dk1"/>
                </a:solidFill>
                <a:latin typeface="Helvetica Neue"/>
                <a:ea typeface="Helvetica Neue"/>
                <a:cs typeface="Helvetica Neue"/>
                <a:sym typeface="Helvetica Neue"/>
              </a:rPr>
              <a:t>AJAX &amp; FETCH</a:t>
            </a:r>
            <a:endParaRPr sz="1200">
              <a:solidFill>
                <a:schemeClr val="dk1"/>
              </a:solidFill>
              <a:latin typeface="Helvetica Neue"/>
              <a:ea typeface="Helvetica Neue"/>
              <a:cs typeface="Helvetica Neue"/>
              <a:sym typeface="Helvetica Neue"/>
            </a:endParaRPr>
          </a:p>
        </p:txBody>
      </p:sp>
      <p:sp>
        <p:nvSpPr>
          <p:cNvPr id="125" name="Google Shape;125;p20"/>
          <p:cNvSpPr txBox="1"/>
          <p:nvPr/>
        </p:nvSpPr>
        <p:spPr>
          <a:xfrm>
            <a:off x="6081425" y="3524750"/>
            <a:ext cx="2309100" cy="808200"/>
          </a:xfrm>
          <a:prstGeom prst="rect">
            <a:avLst/>
          </a:prstGeom>
          <a:solidFill>
            <a:schemeClr val="dk1"/>
          </a:solidFill>
          <a:ln cap="flat" cmpd="sng" w="38100">
            <a:solidFill>
              <a:srgbClr val="3CEFAB"/>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 sz="1200">
                <a:solidFill>
                  <a:schemeClr val="lt1"/>
                </a:solidFill>
                <a:latin typeface="Anton"/>
                <a:ea typeface="Anton"/>
                <a:cs typeface="Anton"/>
                <a:sym typeface="Anton"/>
              </a:rPr>
              <a:t>CLASE 16 - </a:t>
            </a:r>
            <a:endParaRPr sz="1200">
              <a:solidFill>
                <a:schemeClr val="lt1"/>
              </a:solidFill>
              <a:latin typeface="Anton"/>
              <a:ea typeface="Anton"/>
              <a:cs typeface="Anton"/>
              <a:sym typeface="Anton"/>
            </a:endParaRPr>
          </a:p>
          <a:p>
            <a:pPr indent="0" lvl="0" marL="0" rtl="0" algn="l">
              <a:lnSpc>
                <a:spcPct val="150000"/>
              </a:lnSpc>
              <a:spcBef>
                <a:spcPts val="0"/>
              </a:spcBef>
              <a:spcAft>
                <a:spcPts val="0"/>
              </a:spcAft>
              <a:buNone/>
            </a:pPr>
            <a:r>
              <a:rPr lang="es" sz="1100">
                <a:solidFill>
                  <a:schemeClr val="lt1"/>
                </a:solidFill>
                <a:latin typeface="Helvetica Neue"/>
                <a:ea typeface="Helvetica Neue"/>
                <a:cs typeface="Helvetica Neue"/>
                <a:sym typeface="Helvetica Neue"/>
              </a:rPr>
              <a:t>FRAMEWORKS + Node JS</a:t>
            </a:r>
            <a:endParaRPr sz="1200">
              <a:solidFill>
                <a:schemeClr val="lt1"/>
              </a:solidFill>
              <a:latin typeface="Helvetica Neue"/>
              <a:ea typeface="Helvetica Neue"/>
              <a:cs typeface="Helvetica Neue"/>
              <a:sym typeface="Helvetica Neue"/>
            </a:endParaRPr>
          </a:p>
          <a:p>
            <a:pPr indent="-304800" lvl="0" marL="457200" rtl="0" algn="l">
              <a:spcBef>
                <a:spcPts val="0"/>
              </a:spcBef>
              <a:spcAft>
                <a:spcPts val="0"/>
              </a:spcAft>
              <a:buClr>
                <a:schemeClr val="lt1"/>
              </a:buClr>
              <a:buSzPts val="1200"/>
              <a:buFont typeface="Helvetica Neue"/>
              <a:buChar char="●"/>
            </a:pPr>
            <a:r>
              <a:rPr lang="es" sz="1200">
                <a:solidFill>
                  <a:schemeClr val="lt1"/>
                </a:solidFill>
                <a:latin typeface="Helvetica Neue"/>
                <a:ea typeface="Helvetica Neue"/>
                <a:cs typeface="Helvetica Neue"/>
                <a:sym typeface="Helvetica Neue"/>
              </a:rPr>
              <a:t>Entrega TP final</a:t>
            </a:r>
            <a:endParaRPr sz="1200">
              <a:solidFill>
                <a:schemeClr val="lt1"/>
              </a:solidFill>
              <a:latin typeface="Helvetica Neue"/>
              <a:ea typeface="Helvetica Neue"/>
              <a:cs typeface="Helvetica Neue"/>
              <a:sym typeface="Helvetica Neue"/>
            </a:endParaRPr>
          </a:p>
        </p:txBody>
      </p:sp>
      <p:sp>
        <p:nvSpPr>
          <p:cNvPr id="126" name="Google Shape;126;p20"/>
          <p:cNvSpPr txBox="1"/>
          <p:nvPr/>
        </p:nvSpPr>
        <p:spPr>
          <a:xfrm>
            <a:off x="1278925" y="51475"/>
            <a:ext cx="63480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MÓDULOS DE TRABAJO</a:t>
            </a:r>
            <a:endParaRPr i="1" sz="3600">
              <a:solidFill>
                <a:srgbClr val="121212"/>
              </a:solidFill>
              <a:latin typeface="Anton"/>
              <a:ea typeface="Anton"/>
              <a:cs typeface="Anton"/>
              <a:sym typeface="Anton"/>
            </a:endParaRPr>
          </a:p>
        </p:txBody>
      </p:sp>
      <p:sp>
        <p:nvSpPr>
          <p:cNvPr id="127" name="Google Shape;127;p20"/>
          <p:cNvSpPr txBox="1"/>
          <p:nvPr/>
        </p:nvSpPr>
        <p:spPr>
          <a:xfrm>
            <a:off x="3128175" y="1974050"/>
            <a:ext cx="2309100" cy="1092000"/>
          </a:xfrm>
          <a:prstGeom prst="rect">
            <a:avLst/>
          </a:prstGeom>
          <a:solidFill>
            <a:srgbClr val="999999"/>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a:solidFill>
                  <a:schemeClr val="dk1"/>
                </a:solidFill>
                <a:latin typeface="Anton"/>
                <a:ea typeface="Anton"/>
                <a:cs typeface="Anton"/>
                <a:sym typeface="Anton"/>
              </a:rPr>
              <a:t>CLASE 12 - </a:t>
            </a:r>
            <a:endParaRPr>
              <a:solidFill>
                <a:schemeClr val="dk1"/>
              </a:solidFill>
              <a:latin typeface="Anton"/>
              <a:ea typeface="Anton"/>
              <a:cs typeface="Anton"/>
              <a:sym typeface="Anton"/>
            </a:endParaRPr>
          </a:p>
          <a:p>
            <a:pPr indent="0" lvl="0" marL="0" marR="0" rtl="0" algn="l">
              <a:lnSpc>
                <a:spcPct val="100000"/>
              </a:lnSpc>
              <a:spcBef>
                <a:spcPts val="0"/>
              </a:spcBef>
              <a:spcAft>
                <a:spcPts val="0"/>
              </a:spcAft>
              <a:buNone/>
            </a:pPr>
            <a:r>
              <a:rPr lang="es" sz="1200">
                <a:solidFill>
                  <a:schemeClr val="dk1"/>
                </a:solidFill>
                <a:latin typeface="Helvetica Neue"/>
                <a:ea typeface="Helvetica Neue"/>
                <a:cs typeface="Helvetica Neue"/>
                <a:sym typeface="Helvetica Neue"/>
              </a:rPr>
              <a:t>OPERADORES AVANZADOS</a:t>
            </a:r>
            <a:endParaRPr sz="1200">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a:solidFill>
                <a:schemeClr val="dk1"/>
              </a:solidFill>
              <a:latin typeface="Anton"/>
              <a:ea typeface="Anton"/>
              <a:cs typeface="Anton"/>
              <a:sym typeface="Anton"/>
            </a:endParaRPr>
          </a:p>
          <a:p>
            <a:pPr indent="0" lvl="0" marL="0" marR="0" rtl="0" algn="l">
              <a:lnSpc>
                <a:spcPct val="100000"/>
              </a:lnSpc>
              <a:spcBef>
                <a:spcPts val="0"/>
              </a:spcBef>
              <a:spcAft>
                <a:spcPts val="0"/>
              </a:spcAft>
              <a:buNone/>
            </a:pPr>
            <a:r>
              <a:t/>
            </a:r>
            <a:endParaRPr>
              <a:solidFill>
                <a:schemeClr val="dk1"/>
              </a:solidFill>
              <a:latin typeface="Anton"/>
              <a:ea typeface="Anton"/>
              <a:cs typeface="Anton"/>
              <a:sym typeface="Anton"/>
            </a:endParaRPr>
          </a:p>
        </p:txBody>
      </p:sp>
      <p:sp>
        <p:nvSpPr>
          <p:cNvPr id="128" name="Google Shape;128;p20"/>
          <p:cNvSpPr txBox="1"/>
          <p:nvPr/>
        </p:nvSpPr>
        <p:spPr>
          <a:xfrm>
            <a:off x="387200" y="1780138"/>
            <a:ext cx="2447100" cy="24837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0"/>
          <p:cNvSpPr txBox="1"/>
          <p:nvPr/>
        </p:nvSpPr>
        <p:spPr>
          <a:xfrm>
            <a:off x="345925" y="1945725"/>
            <a:ext cx="2311800" cy="2404500"/>
          </a:xfrm>
          <a:prstGeom prst="rect">
            <a:avLst/>
          </a:prstGeom>
          <a:solidFill>
            <a:srgbClr val="999999"/>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0"/>
          <p:cNvSpPr txBox="1"/>
          <p:nvPr/>
        </p:nvSpPr>
        <p:spPr>
          <a:xfrm>
            <a:off x="328475" y="1944675"/>
            <a:ext cx="2309100" cy="505800"/>
          </a:xfrm>
          <a:prstGeom prst="rect">
            <a:avLst/>
          </a:prstGeom>
          <a:solidFill>
            <a:srgbClr val="999999"/>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latin typeface="Anton"/>
                <a:ea typeface="Anton"/>
                <a:cs typeface="Anton"/>
                <a:sym typeface="Anton"/>
              </a:rPr>
              <a:t>CLASE 8 - </a:t>
            </a:r>
            <a:endParaRPr>
              <a:solidFill>
                <a:schemeClr val="dk1"/>
              </a:solidFill>
              <a:latin typeface="Anton"/>
              <a:ea typeface="Anton"/>
              <a:cs typeface="Anton"/>
              <a:sym typeface="Anton"/>
            </a:endParaRPr>
          </a:p>
          <a:p>
            <a:pPr indent="0" lvl="0" marL="0" rtl="0" algn="l">
              <a:lnSpc>
                <a:spcPct val="150000"/>
              </a:lnSpc>
              <a:spcBef>
                <a:spcPts val="0"/>
              </a:spcBef>
              <a:spcAft>
                <a:spcPts val="0"/>
              </a:spcAft>
              <a:buClr>
                <a:schemeClr val="dk1"/>
              </a:buClr>
              <a:buSzPts val="1100"/>
              <a:buFont typeface="Arial"/>
              <a:buNone/>
            </a:pPr>
            <a:r>
              <a:rPr lang="es" sz="1100">
                <a:solidFill>
                  <a:schemeClr val="dk1"/>
                </a:solidFill>
                <a:latin typeface="Helvetica Neue"/>
                <a:ea typeface="Helvetica Neue"/>
                <a:cs typeface="Helvetica Neue"/>
                <a:sym typeface="Helvetica Neue"/>
              </a:rPr>
              <a:t>DOM</a:t>
            </a:r>
            <a:endParaRPr sz="12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sz="1200">
              <a:solidFill>
                <a:schemeClr val="dk1"/>
              </a:solidFill>
              <a:latin typeface="Anton"/>
              <a:ea typeface="Anton"/>
              <a:cs typeface="Anton"/>
              <a:sym typeface="Anton"/>
            </a:endParaRPr>
          </a:p>
        </p:txBody>
      </p:sp>
      <p:sp>
        <p:nvSpPr>
          <p:cNvPr id="131" name="Google Shape;131;p20"/>
          <p:cNvSpPr txBox="1"/>
          <p:nvPr/>
        </p:nvSpPr>
        <p:spPr>
          <a:xfrm>
            <a:off x="326125" y="3604550"/>
            <a:ext cx="2331900" cy="807600"/>
          </a:xfrm>
          <a:prstGeom prst="rect">
            <a:avLst/>
          </a:prstGeom>
          <a:solidFill>
            <a:srgbClr val="999999"/>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dk1"/>
                </a:solidFill>
                <a:latin typeface="Anton"/>
                <a:ea typeface="Anton"/>
                <a:cs typeface="Anton"/>
                <a:sym typeface="Anton"/>
              </a:rPr>
              <a:t>CLASE 11 - </a:t>
            </a:r>
            <a:endParaRPr sz="1300">
              <a:solidFill>
                <a:schemeClr val="dk1"/>
              </a:solidFill>
              <a:latin typeface="Anton"/>
              <a:ea typeface="Anton"/>
              <a:cs typeface="Anton"/>
              <a:sym typeface="Anton"/>
            </a:endParaRPr>
          </a:p>
          <a:p>
            <a:pPr indent="0" lvl="0" marL="0" marR="0" rtl="0" algn="l">
              <a:lnSpc>
                <a:spcPct val="100000"/>
              </a:lnSpc>
              <a:spcBef>
                <a:spcPts val="0"/>
              </a:spcBef>
              <a:spcAft>
                <a:spcPts val="0"/>
              </a:spcAft>
              <a:buNone/>
            </a:pPr>
            <a:r>
              <a:rPr lang="es" sz="1200">
                <a:solidFill>
                  <a:schemeClr val="dk1"/>
                </a:solidFill>
                <a:latin typeface="Helvetica Neue"/>
                <a:ea typeface="Helvetica Neue"/>
                <a:cs typeface="Helvetica Neue"/>
                <a:sym typeface="Helvetica Neue"/>
              </a:rPr>
              <a:t>Workshop I</a:t>
            </a:r>
            <a:endParaRPr sz="1500">
              <a:solidFill>
                <a:schemeClr val="dk1"/>
              </a:solidFill>
              <a:latin typeface="Anton"/>
              <a:ea typeface="Anton"/>
              <a:cs typeface="Anton"/>
              <a:sym typeface="Anton"/>
            </a:endParaRPr>
          </a:p>
          <a:p>
            <a:pPr indent="-311150" lvl="0" marL="457200" rtl="0" algn="l">
              <a:spcBef>
                <a:spcPts val="0"/>
              </a:spcBef>
              <a:spcAft>
                <a:spcPts val="0"/>
              </a:spcAft>
              <a:buClr>
                <a:schemeClr val="dk1"/>
              </a:buClr>
              <a:buSzPts val="1300"/>
              <a:buFont typeface="Helvetica Neue"/>
              <a:buChar char="●"/>
            </a:pPr>
            <a:r>
              <a:rPr lang="es" sz="1300">
                <a:solidFill>
                  <a:schemeClr val="dk1"/>
                </a:solidFill>
                <a:latin typeface="Helvetica Neue"/>
                <a:ea typeface="Helvetica Neue"/>
                <a:cs typeface="Helvetica Neue"/>
                <a:sym typeface="Helvetica Neue"/>
              </a:rPr>
              <a:t>2da pre-entrega</a:t>
            </a:r>
            <a:endParaRPr sz="1300">
              <a:solidFill>
                <a:schemeClr val="dk1"/>
              </a:solidFill>
              <a:latin typeface="Helvetica Neue"/>
              <a:ea typeface="Helvetica Neue"/>
              <a:cs typeface="Helvetica Neue"/>
              <a:sym typeface="Helvetica Neue"/>
            </a:endParaRPr>
          </a:p>
        </p:txBody>
      </p:sp>
      <p:sp>
        <p:nvSpPr>
          <p:cNvPr id="132" name="Google Shape;132;p20"/>
          <p:cNvSpPr txBox="1"/>
          <p:nvPr/>
        </p:nvSpPr>
        <p:spPr>
          <a:xfrm>
            <a:off x="325700" y="2456475"/>
            <a:ext cx="2311800" cy="564600"/>
          </a:xfrm>
          <a:prstGeom prst="rect">
            <a:avLst/>
          </a:prstGeom>
          <a:solidFill>
            <a:srgbClr val="999999"/>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a:solidFill>
                  <a:schemeClr val="dk1"/>
                </a:solidFill>
                <a:latin typeface="Anton"/>
                <a:ea typeface="Anton"/>
                <a:cs typeface="Anton"/>
                <a:sym typeface="Anton"/>
              </a:rPr>
              <a:t>CLASE 9 - </a:t>
            </a:r>
            <a:endParaRPr>
              <a:solidFill>
                <a:schemeClr val="dk1"/>
              </a:solidFill>
              <a:latin typeface="Anton"/>
              <a:ea typeface="Anton"/>
              <a:cs typeface="Anton"/>
              <a:sym typeface="Anton"/>
            </a:endParaRPr>
          </a:p>
          <a:p>
            <a:pPr indent="0" lvl="0" marL="0" marR="0" rtl="0" algn="l">
              <a:lnSpc>
                <a:spcPct val="100000"/>
              </a:lnSpc>
              <a:spcBef>
                <a:spcPts val="0"/>
              </a:spcBef>
              <a:spcAft>
                <a:spcPts val="0"/>
              </a:spcAft>
              <a:buNone/>
            </a:pPr>
            <a:r>
              <a:rPr lang="es" sz="1300">
                <a:solidFill>
                  <a:schemeClr val="dk1"/>
                </a:solidFill>
                <a:latin typeface="Helvetica Neue"/>
                <a:ea typeface="Helvetica Neue"/>
                <a:cs typeface="Helvetica Neue"/>
                <a:sym typeface="Helvetica Neue"/>
              </a:rPr>
              <a:t>EVENTOS</a:t>
            </a:r>
            <a:endParaRPr sz="1300">
              <a:solidFill>
                <a:schemeClr val="dk1"/>
              </a:solidFill>
              <a:latin typeface="Helvetica Neue"/>
              <a:ea typeface="Helvetica Neue"/>
              <a:cs typeface="Helvetica Neue"/>
              <a:sym typeface="Helvetica Neue"/>
            </a:endParaRPr>
          </a:p>
        </p:txBody>
      </p:sp>
      <p:sp>
        <p:nvSpPr>
          <p:cNvPr id="133" name="Google Shape;133;p20"/>
          <p:cNvSpPr txBox="1"/>
          <p:nvPr/>
        </p:nvSpPr>
        <p:spPr>
          <a:xfrm>
            <a:off x="325700" y="3021075"/>
            <a:ext cx="2331900" cy="564600"/>
          </a:xfrm>
          <a:prstGeom prst="rect">
            <a:avLst/>
          </a:prstGeom>
          <a:solidFill>
            <a:srgbClr val="999999"/>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a:solidFill>
                  <a:schemeClr val="dk1"/>
                </a:solidFill>
                <a:latin typeface="Anton"/>
                <a:ea typeface="Anton"/>
                <a:cs typeface="Anton"/>
                <a:sym typeface="Anton"/>
              </a:rPr>
              <a:t>CLASE 10 - </a:t>
            </a:r>
            <a:endParaRPr>
              <a:solidFill>
                <a:schemeClr val="dk1"/>
              </a:solidFill>
              <a:latin typeface="Anton"/>
              <a:ea typeface="Anton"/>
              <a:cs typeface="Anton"/>
              <a:sym typeface="Anton"/>
            </a:endParaRPr>
          </a:p>
          <a:p>
            <a:pPr indent="0" lvl="0" marL="0" marR="0" rtl="0" algn="l">
              <a:lnSpc>
                <a:spcPct val="100000"/>
              </a:lnSpc>
              <a:spcBef>
                <a:spcPts val="0"/>
              </a:spcBef>
              <a:spcAft>
                <a:spcPts val="0"/>
              </a:spcAft>
              <a:buNone/>
            </a:pPr>
            <a:r>
              <a:rPr lang="es">
                <a:solidFill>
                  <a:schemeClr val="dk1"/>
                </a:solidFill>
                <a:latin typeface="Helvetica Neue"/>
                <a:ea typeface="Helvetica Neue"/>
                <a:cs typeface="Helvetica Neue"/>
                <a:sym typeface="Helvetica Neue"/>
              </a:rPr>
              <a:t>STORAGE &amp; JSON</a:t>
            </a:r>
            <a:endParaRPr>
              <a:solidFill>
                <a:schemeClr val="dk1"/>
              </a:solidFill>
              <a:latin typeface="Helvetica Neue"/>
              <a:ea typeface="Helvetica Neue"/>
              <a:cs typeface="Helvetica Neue"/>
              <a:sym typeface="Helvetica Neue"/>
            </a:endParaRPr>
          </a:p>
        </p:txBody>
      </p:sp>
      <p:sp>
        <p:nvSpPr>
          <p:cNvPr id="134" name="Google Shape;134;p20"/>
          <p:cNvSpPr txBox="1"/>
          <p:nvPr/>
        </p:nvSpPr>
        <p:spPr>
          <a:xfrm>
            <a:off x="3128175" y="3066050"/>
            <a:ext cx="2309100" cy="1284300"/>
          </a:xfrm>
          <a:prstGeom prst="rect">
            <a:avLst/>
          </a:prstGeom>
          <a:solidFill>
            <a:srgbClr val="999999"/>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200">
                <a:solidFill>
                  <a:schemeClr val="dk1"/>
                </a:solidFill>
                <a:latin typeface="Anton"/>
                <a:ea typeface="Anton"/>
                <a:cs typeface="Anton"/>
                <a:sym typeface="Anton"/>
              </a:rPr>
              <a:t>CLASE 12 -</a:t>
            </a:r>
            <a:endParaRPr sz="1200">
              <a:solidFill>
                <a:schemeClr val="dk1"/>
              </a:solidFill>
              <a:latin typeface="Anton"/>
              <a:ea typeface="Anton"/>
              <a:cs typeface="Anton"/>
              <a:sym typeface="Anton"/>
            </a:endParaRPr>
          </a:p>
          <a:p>
            <a:pPr indent="0" lvl="0" marL="0" marR="0" rtl="0" algn="l">
              <a:lnSpc>
                <a:spcPct val="100000"/>
              </a:lnSpc>
              <a:spcBef>
                <a:spcPts val="0"/>
              </a:spcBef>
              <a:spcAft>
                <a:spcPts val="0"/>
              </a:spcAft>
              <a:buNone/>
            </a:pPr>
            <a:r>
              <a:rPr lang="es" sz="1200">
                <a:solidFill>
                  <a:schemeClr val="dk1"/>
                </a:solidFill>
                <a:latin typeface="Helvetica Neue"/>
                <a:ea typeface="Helvetica Neue"/>
                <a:cs typeface="Helvetica Neue"/>
                <a:sym typeface="Helvetica Neue"/>
              </a:rPr>
              <a:t>LIBRERÍAS</a:t>
            </a:r>
            <a:endParaRPr sz="1300">
              <a:solidFill>
                <a:schemeClr val="dk1"/>
              </a:solidFill>
              <a:latin typeface="Helvetica Neue"/>
              <a:ea typeface="Helvetica Neue"/>
              <a:cs typeface="Helvetica Neue"/>
              <a:sym typeface="Helvetica Neue"/>
            </a:endParaRPr>
          </a:p>
          <a:p>
            <a:pPr indent="-311150" lvl="0" marL="457200" marR="0" rtl="0" algn="l">
              <a:lnSpc>
                <a:spcPct val="100000"/>
              </a:lnSpc>
              <a:spcBef>
                <a:spcPts val="0"/>
              </a:spcBef>
              <a:spcAft>
                <a:spcPts val="0"/>
              </a:spcAft>
              <a:buClr>
                <a:schemeClr val="dk1"/>
              </a:buClr>
              <a:buSzPts val="1300"/>
              <a:buFont typeface="Helvetica Neue"/>
              <a:buChar char="●"/>
            </a:pPr>
            <a:r>
              <a:rPr lang="es" sz="1300">
                <a:solidFill>
                  <a:schemeClr val="dk1"/>
                </a:solidFill>
                <a:latin typeface="Helvetica Neue"/>
                <a:ea typeface="Helvetica Neue"/>
                <a:cs typeface="Helvetica Neue"/>
                <a:sym typeface="Helvetica Neue"/>
              </a:rPr>
              <a:t>Desafío entregable</a:t>
            </a:r>
            <a:endParaRPr sz="1300">
              <a:solidFill>
                <a:schemeClr val="dk1"/>
              </a:solidFill>
              <a:latin typeface="Helvetica Neue"/>
              <a:ea typeface="Helvetica Neue"/>
              <a:cs typeface="Helvetica Neue"/>
              <a:sym typeface="Helvetica Neue"/>
            </a:endParaRPr>
          </a:p>
        </p:txBody>
      </p:sp>
      <p:sp>
        <p:nvSpPr>
          <p:cNvPr id="135" name="Google Shape;135;p20"/>
          <p:cNvSpPr txBox="1"/>
          <p:nvPr/>
        </p:nvSpPr>
        <p:spPr>
          <a:xfrm>
            <a:off x="6081425" y="2716550"/>
            <a:ext cx="2291700" cy="8082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200">
                <a:solidFill>
                  <a:schemeClr val="dk1"/>
                </a:solidFill>
                <a:latin typeface="Anton"/>
                <a:ea typeface="Anton"/>
                <a:cs typeface="Anton"/>
                <a:sym typeface="Anton"/>
              </a:rPr>
              <a:t>CLASE 15 - </a:t>
            </a:r>
            <a:endParaRPr sz="1200">
              <a:solidFill>
                <a:schemeClr val="dk1"/>
              </a:solidFill>
              <a:latin typeface="Anton"/>
              <a:ea typeface="Anton"/>
              <a:cs typeface="Anton"/>
              <a:sym typeface="Anton"/>
            </a:endParaRPr>
          </a:p>
          <a:p>
            <a:pPr indent="0" lvl="0" marL="0" marR="0" rtl="0" algn="l">
              <a:lnSpc>
                <a:spcPct val="100000"/>
              </a:lnSpc>
              <a:spcBef>
                <a:spcPts val="0"/>
              </a:spcBef>
              <a:spcAft>
                <a:spcPts val="0"/>
              </a:spcAft>
              <a:buNone/>
            </a:pPr>
            <a:r>
              <a:rPr lang="es" sz="1200">
                <a:solidFill>
                  <a:schemeClr val="dk1"/>
                </a:solidFill>
                <a:latin typeface="Helvetica Neue"/>
                <a:ea typeface="Helvetica Neue"/>
                <a:cs typeface="Helvetica Neue"/>
                <a:sym typeface="Helvetica Neue"/>
              </a:rPr>
              <a:t>PROMISES &amp; ASYNC</a:t>
            </a:r>
            <a:endParaRPr sz="1200">
              <a:solidFill>
                <a:schemeClr val="dk1"/>
              </a:solidFill>
              <a:latin typeface="Helvetica Neue"/>
              <a:ea typeface="Helvetica Neue"/>
              <a:cs typeface="Helvetica Neue"/>
              <a:sym typeface="Helvetica Neue"/>
            </a:endParaRPr>
          </a:p>
          <a:p>
            <a:pPr indent="-311150" lvl="0" marL="457200" rtl="0" algn="l">
              <a:spcBef>
                <a:spcPts val="0"/>
              </a:spcBef>
              <a:spcAft>
                <a:spcPts val="0"/>
              </a:spcAft>
              <a:buClr>
                <a:schemeClr val="dk1"/>
              </a:buClr>
              <a:buSzPts val="1300"/>
              <a:buFont typeface="Helvetica Neue"/>
              <a:buChar char="●"/>
            </a:pPr>
            <a:r>
              <a:rPr lang="es" sz="1300">
                <a:solidFill>
                  <a:schemeClr val="dk1"/>
                </a:solidFill>
                <a:latin typeface="Helvetica Neue"/>
                <a:ea typeface="Helvetica Neue"/>
                <a:cs typeface="Helvetica Neue"/>
                <a:sym typeface="Helvetica Neue"/>
              </a:rPr>
              <a:t>Desafío entregable</a:t>
            </a:r>
            <a:endParaRPr sz="1200">
              <a:solidFill>
                <a:schemeClr val="dk1"/>
              </a:solidFill>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39" name="Shape 139"/>
        <p:cNvGrpSpPr/>
        <p:nvPr/>
      </p:nvGrpSpPr>
      <p:grpSpPr>
        <a:xfrm>
          <a:off x="0" y="0"/>
          <a:ext cx="0" cy="0"/>
          <a:chOff x="0" y="0"/>
          <a:chExt cx="0" cy="0"/>
        </a:xfrm>
      </p:grpSpPr>
      <p:sp>
        <p:nvSpPr>
          <p:cNvPr id="140" name="Google Shape;140;p21"/>
          <p:cNvSpPr txBox="1"/>
          <p:nvPr/>
        </p:nvSpPr>
        <p:spPr>
          <a:xfrm>
            <a:off x="809550" y="1679275"/>
            <a:ext cx="7524900" cy="1087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s" sz="4000">
                <a:latin typeface="Anton"/>
                <a:ea typeface="Anton"/>
                <a:cs typeface="Anton"/>
                <a:sym typeface="Anton"/>
              </a:rPr>
              <a:t>HERRAMIENTAS DE LA CLASE</a:t>
            </a:r>
            <a:endParaRPr i="1" sz="4000">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rPr i="1" lang="es" sz="1500">
                <a:latin typeface="Helvetica Neue"/>
                <a:ea typeface="Helvetica Neue"/>
                <a:cs typeface="Helvetica Neue"/>
                <a:sym typeface="Helvetica Neue"/>
              </a:rPr>
              <a:t>Les compartimos algunos recursos para acompañar la clase</a:t>
            </a:r>
            <a:endParaRPr sz="1800">
              <a:latin typeface="Helvetica Neue Light"/>
              <a:ea typeface="Helvetica Neue Light"/>
              <a:cs typeface="Helvetica Neue Light"/>
              <a:sym typeface="Helvetica Neue Light"/>
            </a:endParaRPr>
          </a:p>
        </p:txBody>
      </p:sp>
      <p:pic>
        <p:nvPicPr>
          <p:cNvPr id="141" name="Google Shape;141;p21"/>
          <p:cNvPicPr preferRelativeResize="0"/>
          <p:nvPr/>
        </p:nvPicPr>
        <p:blipFill rotWithShape="1">
          <a:blip r:embed="rId3">
            <a:alphaModFix/>
          </a:blip>
          <a:srcRect b="0" l="0" r="0" t="0"/>
          <a:stretch/>
        </p:blipFill>
        <p:spPr>
          <a:xfrm>
            <a:off x="7748400" y="4727300"/>
            <a:ext cx="1186526" cy="330675"/>
          </a:xfrm>
          <a:prstGeom prst="rect">
            <a:avLst/>
          </a:prstGeom>
          <a:noFill/>
          <a:ln>
            <a:noFill/>
          </a:ln>
        </p:spPr>
      </p:pic>
      <p:pic>
        <p:nvPicPr>
          <p:cNvPr id="142" name="Google Shape;142;p21"/>
          <p:cNvPicPr preferRelativeResize="0"/>
          <p:nvPr/>
        </p:nvPicPr>
        <p:blipFill rotWithShape="1">
          <a:blip r:embed="rId4">
            <a:alphaModFix/>
          </a:blip>
          <a:srcRect b="0" l="0" r="0" t="0"/>
          <a:stretch/>
        </p:blipFill>
        <p:spPr>
          <a:xfrm>
            <a:off x="3978738" y="492750"/>
            <a:ext cx="1186525" cy="1186525"/>
          </a:xfrm>
          <a:prstGeom prst="rect">
            <a:avLst/>
          </a:prstGeom>
          <a:noFill/>
          <a:ln>
            <a:noFill/>
          </a:ln>
        </p:spPr>
      </p:pic>
      <p:sp>
        <p:nvSpPr>
          <p:cNvPr id="143" name="Google Shape;143;p21"/>
          <p:cNvSpPr txBox="1"/>
          <p:nvPr/>
        </p:nvSpPr>
        <p:spPr>
          <a:xfrm>
            <a:off x="2668050" y="2927625"/>
            <a:ext cx="3807900" cy="12930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dk1"/>
              </a:buClr>
              <a:buSzPts val="1800"/>
              <a:buFont typeface="Helvetica Neue Light"/>
              <a:buChar char="-"/>
            </a:pPr>
            <a:r>
              <a:rPr lang="es" sz="1800">
                <a:solidFill>
                  <a:schemeClr val="dk1"/>
                </a:solidFill>
                <a:latin typeface="Helvetica Neue Light"/>
                <a:ea typeface="Helvetica Neue Light"/>
                <a:cs typeface="Helvetica Neue Light"/>
                <a:sym typeface="Helvetica Neue Light"/>
              </a:rPr>
              <a:t>Guión de clase Nº 15  </a:t>
            </a:r>
            <a:r>
              <a:rPr lang="es" sz="1800" u="sng">
                <a:solidFill>
                  <a:schemeClr val="hlink"/>
                </a:solidFill>
                <a:latin typeface="Helvetica Neue Light"/>
                <a:ea typeface="Helvetica Neue Light"/>
                <a:cs typeface="Helvetica Neue Light"/>
                <a:sym typeface="Helvetica Neue Light"/>
                <a:hlinkClick r:id="rId5"/>
              </a:rPr>
              <a:t>aquí</a:t>
            </a:r>
            <a:r>
              <a:rPr lang="es" sz="1800">
                <a:solidFill>
                  <a:schemeClr val="dk1"/>
                </a:solidFill>
                <a:latin typeface="Helvetica Neue Light"/>
                <a:ea typeface="Helvetica Neue Light"/>
                <a:cs typeface="Helvetica Neue Light"/>
                <a:sym typeface="Helvetica Neue Light"/>
              </a:rPr>
              <a:t>. </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chemeClr val="dk1"/>
              </a:buClr>
              <a:buSzPts val="1800"/>
              <a:buFont typeface="Helvetica Neue Light"/>
              <a:buChar char="-"/>
            </a:pPr>
            <a:r>
              <a:rPr lang="es" sz="1800">
                <a:solidFill>
                  <a:schemeClr val="dk1"/>
                </a:solidFill>
                <a:latin typeface="Helvetica Neue Light"/>
                <a:ea typeface="Helvetica Neue Light"/>
                <a:cs typeface="Helvetica Neue Light"/>
                <a:sym typeface="Helvetica Neue Light"/>
              </a:rPr>
              <a:t>Booklet de Javascript </a:t>
            </a:r>
            <a:r>
              <a:rPr lang="es" sz="1800" u="sng">
                <a:solidFill>
                  <a:schemeClr val="accent5"/>
                </a:solidFill>
                <a:latin typeface="Helvetica Neue Light"/>
                <a:ea typeface="Helvetica Neue Light"/>
                <a:cs typeface="Helvetica Neue Light"/>
                <a:sym typeface="Helvetica Neue Light"/>
                <a:hlinkClick r:id="rId6">
                  <a:extLst>
                    <a:ext uri="{A12FA001-AC4F-418D-AE19-62706E023703}">
                      <ahyp:hlinkClr val="tx"/>
                    </a:ext>
                  </a:extLst>
                </a:hlinkClick>
              </a:rPr>
              <a:t>aquí</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chemeClr val="dk1"/>
              </a:buClr>
              <a:buSzPts val="1800"/>
              <a:buFont typeface="Helvetica Neue Light"/>
              <a:buChar char="-"/>
            </a:pPr>
            <a:r>
              <a:rPr lang="es" sz="1800">
                <a:solidFill>
                  <a:schemeClr val="dk1"/>
                </a:solidFill>
                <a:latin typeface="Helvetica Neue Light"/>
                <a:ea typeface="Helvetica Neue Light"/>
                <a:cs typeface="Helvetica Neue Light"/>
                <a:sym typeface="Helvetica Neue Light"/>
              </a:rPr>
              <a:t>FAQs de Javascript </a:t>
            </a:r>
            <a:r>
              <a:rPr lang="es" sz="1800" u="sng">
                <a:solidFill>
                  <a:schemeClr val="accent5"/>
                </a:solidFill>
                <a:latin typeface="Helvetica Neue Light"/>
                <a:ea typeface="Helvetica Neue Light"/>
                <a:cs typeface="Helvetica Neue Light"/>
                <a:sym typeface="Helvetica Neue Light"/>
                <a:hlinkClick r:id="rId7">
                  <a:extLst>
                    <a:ext uri="{A12FA001-AC4F-418D-AE19-62706E023703}">
                      <ahyp:hlinkClr val="tx"/>
                    </a:ext>
                  </a:extLst>
                </a:hlinkClick>
              </a:rPr>
              <a:t>aquí</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147" name="Shape 147"/>
        <p:cNvGrpSpPr/>
        <p:nvPr/>
      </p:nvGrpSpPr>
      <p:grpSpPr>
        <a:xfrm>
          <a:off x="0" y="0"/>
          <a:ext cx="0" cy="0"/>
          <a:chOff x="0" y="0"/>
          <a:chExt cx="0" cy="0"/>
        </a:xfrm>
      </p:grpSpPr>
      <p:sp>
        <p:nvSpPr>
          <p:cNvPr id="148" name="Google Shape;148;p22"/>
          <p:cNvSpPr txBox="1"/>
          <p:nvPr/>
        </p:nvSpPr>
        <p:spPr>
          <a:xfrm>
            <a:off x="1713900" y="168150"/>
            <a:ext cx="5716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latin typeface="Anton"/>
                <a:ea typeface="Anton"/>
                <a:cs typeface="Anton"/>
                <a:sym typeface="Anton"/>
              </a:rPr>
              <a:t>¡EMPEZAMOS LA ÚLTIMA CLASE!</a:t>
            </a:r>
            <a:endParaRPr i="1" sz="3600">
              <a:latin typeface="Anton"/>
              <a:ea typeface="Anton"/>
              <a:cs typeface="Anton"/>
              <a:sym typeface="Anton"/>
            </a:endParaRPr>
          </a:p>
        </p:txBody>
      </p:sp>
      <p:pic>
        <p:nvPicPr>
          <p:cNvPr id="149" name="Google Shape;149;p22"/>
          <p:cNvPicPr preferRelativeResize="0"/>
          <p:nvPr/>
        </p:nvPicPr>
        <p:blipFill>
          <a:blip r:embed="rId3">
            <a:alphaModFix/>
          </a:blip>
          <a:stretch>
            <a:fillRect/>
          </a:stretch>
        </p:blipFill>
        <p:spPr>
          <a:xfrm>
            <a:off x="1524000" y="1248850"/>
            <a:ext cx="6096000" cy="3429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